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64" r:id="rId3"/>
    <p:sldId id="334" r:id="rId4"/>
    <p:sldId id="335" r:id="rId5"/>
    <p:sldId id="336" r:id="rId6"/>
    <p:sldId id="337" r:id="rId7"/>
    <p:sldId id="338" r:id="rId8"/>
    <p:sldId id="339" r:id="rId9"/>
    <p:sldId id="340" r:id="rId10"/>
    <p:sldId id="341" r:id="rId11"/>
    <p:sldId id="342" r:id="rId12"/>
    <p:sldId id="347" r:id="rId13"/>
    <p:sldId id="348" r:id="rId14"/>
    <p:sldId id="346" r:id="rId15"/>
    <p:sldId id="344" r:id="rId16"/>
    <p:sldId id="345" r:id="rId17"/>
    <p:sldId id="343" r:id="rId18"/>
    <p:sldId id="276" r:id="rId19"/>
    <p:sldId id="275" r:id="rId20"/>
    <p:sldId id="258" r:id="rId21"/>
    <p:sldId id="261" r:id="rId22"/>
    <p:sldId id="349" r:id="rId23"/>
    <p:sldId id="359" r:id="rId24"/>
    <p:sldId id="350" r:id="rId25"/>
    <p:sldId id="351" r:id="rId26"/>
    <p:sldId id="353" r:id="rId27"/>
    <p:sldId id="354" r:id="rId28"/>
    <p:sldId id="356" r:id="rId29"/>
    <p:sldId id="355" r:id="rId30"/>
    <p:sldId id="357" r:id="rId31"/>
    <p:sldId id="352" r:id="rId32"/>
    <p:sldId id="360" r:id="rId33"/>
    <p:sldId id="358" r:id="rId34"/>
    <p:sldId id="294" r:id="rId35"/>
    <p:sldId id="295" r:id="rId36"/>
    <p:sldId id="297" r:id="rId37"/>
    <p:sldId id="296" r:id="rId38"/>
    <p:sldId id="298" r:id="rId39"/>
    <p:sldId id="361" r:id="rId40"/>
    <p:sldId id="362" r:id="rId41"/>
    <p:sldId id="363" r:id="rId42"/>
    <p:sldId id="364" r:id="rId43"/>
    <p:sldId id="365" r:id="rId44"/>
    <p:sldId id="374" r:id="rId45"/>
    <p:sldId id="375" r:id="rId46"/>
    <p:sldId id="373" r:id="rId47"/>
    <p:sldId id="383" r:id="rId48"/>
    <p:sldId id="382" r:id="rId49"/>
    <p:sldId id="376" r:id="rId50"/>
    <p:sldId id="377" r:id="rId51"/>
    <p:sldId id="378" r:id="rId52"/>
    <p:sldId id="379" r:id="rId53"/>
    <p:sldId id="380" r:id="rId54"/>
    <p:sldId id="381" r:id="rId55"/>
    <p:sldId id="366" r:id="rId56"/>
    <p:sldId id="367" r:id="rId57"/>
    <p:sldId id="368" r:id="rId58"/>
    <p:sldId id="369" r:id="rId59"/>
    <p:sldId id="370" r:id="rId60"/>
    <p:sldId id="371" r:id="rId61"/>
    <p:sldId id="372" r:id="rId62"/>
    <p:sldId id="384" r:id="rId63"/>
  </p:sldIdLst>
  <p:sldSz cx="9144000" cy="6858000" type="screen4x3"/>
  <p:notesSz cx="6858000" cy="9144000"/>
  <p:defaultTextStyle>
    <a:defPPr>
      <a:defRPr lang="da-DK"/>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F9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94675" autoAdjust="0"/>
  </p:normalViewPr>
  <p:slideViewPr>
    <p:cSldViewPr>
      <p:cViewPr>
        <p:scale>
          <a:sx n="103" d="100"/>
          <a:sy n="103" d="100"/>
        </p:scale>
        <p:origin x="-312" y="10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zh-CN" altLang="zh-CN"/>
          </a:p>
        </p:txBody>
      </p:sp>
      <p:sp>
        <p:nvSpPr>
          <p:cNvPr id="133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zh-CN" altLang="zh-CN"/>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noProof="0" smtClean="0"/>
              <a:t>Click to edit Master text styles</a:t>
            </a:r>
          </a:p>
          <a:p>
            <a:pPr lvl="1"/>
            <a:r>
              <a:rPr lang="da-DK" noProof="0" smtClean="0"/>
              <a:t>Second level</a:t>
            </a:r>
          </a:p>
          <a:p>
            <a:pPr lvl="2"/>
            <a:r>
              <a:rPr lang="da-DK" noProof="0" smtClean="0"/>
              <a:t>Third level</a:t>
            </a:r>
          </a:p>
          <a:p>
            <a:pPr lvl="3"/>
            <a:r>
              <a:rPr lang="da-DK" noProof="0" smtClean="0"/>
              <a:t>Fourth level</a:t>
            </a:r>
          </a:p>
          <a:p>
            <a:pPr lvl="4"/>
            <a:r>
              <a:rPr lang="da-DK" noProof="0" smtClean="0"/>
              <a:t>Fifth level</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zh-CN" altLang="zh-CN"/>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AC4DB267-9540-4994-9EBE-26033A969674}" type="slidenum">
              <a:rPr lang="da-DK" altLang="zh-CN"/>
              <a:pPr>
                <a:defRPr/>
              </a:pPr>
              <a:t>‹#›</a:t>
            </a:fld>
            <a:endParaRPr lang="da-DK" altLang="zh-CN"/>
          </a:p>
        </p:txBody>
      </p:sp>
    </p:spTree>
    <p:extLst>
      <p:ext uri="{BB962C8B-B14F-4D97-AF65-F5344CB8AC3E}">
        <p14:creationId xmlns:p14="http://schemas.microsoft.com/office/powerpoint/2010/main" val="6424614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742950" indent="-285750" defTabSz="1776413">
              <a:defRPr sz="1200">
                <a:solidFill>
                  <a:schemeClr val="tx1"/>
                </a:solidFill>
                <a:latin typeface="Times New Roman" charset="0"/>
                <a:ea typeface="ＭＳ Ｐゴシック" charset="0"/>
                <a:cs typeface="ＭＳ Ｐゴシック" charset="0"/>
              </a:defRPr>
            </a:lvl2pPr>
            <a:lvl3pPr marL="1143000" indent="-228600" defTabSz="1776413">
              <a:defRPr sz="1200">
                <a:solidFill>
                  <a:schemeClr val="tx1"/>
                </a:solidFill>
                <a:latin typeface="Times New Roman" charset="0"/>
                <a:ea typeface="ＭＳ Ｐゴシック" charset="0"/>
              </a:defRPr>
            </a:lvl3pPr>
            <a:lvl4pPr marL="1600200" indent="-228600" defTabSz="1776413">
              <a:defRPr sz="1200">
                <a:solidFill>
                  <a:schemeClr val="tx1"/>
                </a:solidFill>
                <a:latin typeface="Times New Roman" charset="0"/>
                <a:ea typeface="ＭＳ Ｐゴシック" charset="0"/>
              </a:defRPr>
            </a:lvl4pPr>
            <a:lvl5pPr marL="2057400" indent="-228600" defTabSz="1776413">
              <a:defRPr sz="1200">
                <a:solidFill>
                  <a:schemeClr val="tx1"/>
                </a:solidFill>
                <a:latin typeface="Times New Roman" charset="0"/>
                <a:ea typeface="ＭＳ Ｐゴシック" charset="0"/>
              </a:defRPr>
            </a:lvl5pPr>
            <a:lvl6pPr marL="25146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164D00D9-F73B-7A47-B180-77952F669EA5}" type="slidenum">
              <a:rPr lang="en-US" altLang="zh-CN">
                <a:latin typeface="Arial" charset="0"/>
                <a:ea typeface="宋体" charset="0"/>
              </a:rPr>
              <a:pPr algn="r" eaLnBrk="0" hangingPunct="0"/>
              <a:t>10</a:t>
            </a:fld>
            <a:endParaRPr lang="en-US" altLang="zh-CN">
              <a:latin typeface="Arial" charset="0"/>
              <a:ea typeface="宋体" charset="0"/>
            </a:endParaRPr>
          </a:p>
        </p:txBody>
      </p:sp>
      <p:sp>
        <p:nvSpPr>
          <p:cNvPr id="19865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98660" name="Rectangle 3"/>
          <p:cNvSpPr>
            <a:spLocks noGrp="1" noChangeArrowheads="1"/>
          </p:cNvSpPr>
          <p:nvPr>
            <p:ph type="body" idx="1"/>
          </p:nvPr>
        </p:nvSpPr>
        <p:spPr>
          <a:xfrm>
            <a:off x="914760" y="4343247"/>
            <a:ext cx="5028481" cy="4115259"/>
          </a:xfrm>
          <a:solidFill>
            <a:srgbClr val="FFFFFF"/>
          </a:solidFill>
          <a:ln>
            <a:solidFill>
              <a:srgbClr val="000000"/>
            </a:solidFill>
          </a:ln>
        </p:spPr>
        <p:txBody>
          <a:bodyPr lIns="91436" tIns="45718" rIns="91436" bIns="45718"/>
          <a:lstStyle/>
          <a:p>
            <a:r>
              <a:rPr lang="en-US" altLang="zh-CN" b="1">
                <a:ea typeface="宋体" charset="0"/>
                <a:cs typeface="宋体" charset="0"/>
              </a:rPr>
              <a:t>Student Misconceptions and Concerns</a:t>
            </a:r>
            <a:endParaRPr lang="en-US" altLang="zh-CN">
              <a:ea typeface="宋体" charset="0"/>
              <a:cs typeface="宋体" charset="0"/>
            </a:endParaRPr>
          </a:p>
          <a:p>
            <a:r>
              <a:rPr lang="en-US" altLang="zh-CN">
                <a:ea typeface="宋体" charset="0"/>
                <a:cs typeface="宋体" charset="0"/>
              </a:rPr>
              <a:t>1. The abstract nature of chemistry can be discouraging to many students. Consider starting out this section of the lecture by examining the chemical groups on a food nutrition label. Candy bars with peanuts are particularly useful as they contain significant amounts of all three sources of calories (carbohydrates, proteins, and lipids).</a:t>
            </a:r>
            <a:br>
              <a:rPr lang="en-US" altLang="zh-CN">
                <a:ea typeface="宋体" charset="0"/>
                <a:cs typeface="宋体" charset="0"/>
              </a:rPr>
            </a:br>
            <a:r>
              <a:rPr lang="en-US" altLang="zh-CN">
                <a:ea typeface="宋体" charset="0"/>
                <a:cs typeface="宋体" charset="0"/>
              </a:rPr>
              <a:t>2. Students might struggle to extrapolate the properties of lipids to their roles in an organism. Ducks float because their feathers repel water instead of attracting it. Hair on your head remains flexible because of oils produced in your scalp. Examples such as these help connect the abstract properties of lipids to concrete examples in our world.</a:t>
            </a:r>
            <a:br>
              <a:rPr lang="en-US" altLang="zh-CN">
                <a:ea typeface="宋体" charset="0"/>
                <a:cs typeface="宋体" charset="0"/>
              </a:rPr>
            </a:br>
            <a:r>
              <a:rPr lang="en-US" altLang="zh-CN">
                <a:ea typeface="宋体" charset="0"/>
                <a:cs typeface="宋体" charset="0"/>
              </a:rPr>
              <a:t>3. The functional significance of protein shape is an abstract molecular example of form and function relationships, which might be new to some students. The binding of an enzyme to its substrate is a type of molecular handshake, which permits specific interactions. To help students think about form and function relationships, share some concrete analogies in their lives—perhaps flathead and Phillips screwdrivers that match the proper type of screws or the fit of a hand into a glove.</a:t>
            </a:r>
            <a:br>
              <a:rPr lang="en-US" altLang="zh-CN">
                <a:ea typeface="宋体" charset="0"/>
                <a:cs typeface="宋体" charset="0"/>
              </a:rPr>
            </a:br>
            <a:r>
              <a:rPr lang="en-US" altLang="zh-CN">
                <a:ea typeface="宋体" charset="0"/>
                <a:cs typeface="宋体" charset="0"/>
              </a:rPr>
              <a:t>4. The evolution of lactose tolerance within human groups in East Africa does not represent a deliberate decision, yet this evolutionary change appears logical. Many students perceive adaptations as deliberate events with purpose. As students develop a better understanding of the mechanisms of evolution, it will be important to point out that mutations arise by chance, with the culling hand of natural selection favoring traits that convey an advantage. Organisms cannot plan evolutionary change. </a:t>
            </a:r>
          </a:p>
          <a:p>
            <a:r>
              <a:rPr lang="en-US" altLang="zh-CN" b="1">
                <a:ea typeface="宋体" charset="0"/>
                <a:cs typeface="宋体" charset="0"/>
              </a:rPr>
              <a:t>Teaching Tips</a:t>
            </a:r>
            <a:endParaRPr lang="en-US" altLang="zh-CN">
              <a:ea typeface="宋体" charset="0"/>
              <a:cs typeface="宋体" charset="0"/>
            </a:endParaRPr>
          </a:p>
          <a:p>
            <a:r>
              <a:rPr lang="en-US" altLang="zh-CN">
                <a:ea typeface="宋体" charset="0"/>
                <a:cs typeface="宋体" charset="0"/>
              </a:rPr>
              <a:t>1. Consider reinforcing the three main sources of calories with food items that clearly represent each group. Bring clear examples to class as visual references; for example, a can of Coke or a bag of sugar for carbohydrates, a tub of margarine for lipids, and some beef jerky for protein (although some fat and carbohydrates might also be included).</a:t>
            </a:r>
            <a:br>
              <a:rPr lang="en-US" altLang="zh-CN">
                <a:ea typeface="宋体" charset="0"/>
                <a:cs typeface="宋体" charset="0"/>
              </a:rPr>
            </a:br>
            <a:r>
              <a:rPr lang="en-US" altLang="zh-CN">
                <a:ea typeface="宋体" charset="0"/>
                <a:cs typeface="宋体" charset="0"/>
              </a:rPr>
              <a:t>2. If your lectures will eventually include details of glycolysis and aerobic respiration, this is a good point to introduce the basic concepts of glucose as fuel. Just introducing this conceptual formula might help: eating glucose + breathing in oxygen (yields) water + usable energy (used to build ATP) + heat + exhaled CO</a:t>
            </a:r>
            <a:r>
              <a:rPr lang="en-US" altLang="zh-CN" baseline="-25000">
                <a:ea typeface="宋体" charset="0"/>
                <a:cs typeface="宋体" charset="0"/>
              </a:rPr>
              <a:t>2</a:t>
            </a:r>
            <a:r>
              <a:rPr lang="en-US" altLang="zh-CN">
                <a:ea typeface="宋体" charset="0"/>
                <a:cs typeface="宋体" charset="0"/>
              </a:rPr>
              <a:t>.</a:t>
            </a:r>
            <a:br>
              <a:rPr lang="en-US" altLang="zh-CN">
                <a:ea typeface="宋体" charset="0"/>
                <a:cs typeface="宋体" charset="0"/>
              </a:rPr>
            </a:br>
            <a:r>
              <a:rPr lang="en-US" altLang="zh-CN">
                <a:ea typeface="宋体" charset="0"/>
                <a:cs typeface="宋体" charset="0"/>
              </a:rPr>
              <a:t>3. The section about our use of sugars may be of considerable interest to your students, who might not be expecting much interest in a lecture about organic chemistry. Consider an assignment for each student to bring to class a product label indicating high-fructose corn syrup (HFCS) as an ingredient.</a:t>
            </a:r>
            <a:br>
              <a:rPr lang="en-US" altLang="zh-CN">
                <a:ea typeface="宋体" charset="0"/>
                <a:cs typeface="宋体" charset="0"/>
              </a:rPr>
            </a:br>
            <a:r>
              <a:rPr lang="en-US" altLang="zh-CN">
                <a:ea typeface="宋体" charset="0"/>
                <a:cs typeface="宋体" charset="0"/>
              </a:rPr>
              <a:t>4. Learning the definitions of word roots is invaluable when learning science. Learning the meaning of the prefix word roots </a:t>
            </a:r>
            <a:r>
              <a:rPr lang="zh-CN" altLang="en-US">
                <a:ea typeface="ヒラギノ角ゴ Pro W3" charset="0"/>
                <a:cs typeface="ヒラギノ角ゴ Pro W3" charset="0"/>
              </a:rPr>
              <a:t>“m</a:t>
            </a:r>
            <a:r>
              <a:rPr lang="zh-CN">
                <a:ea typeface="宋体" charset="0"/>
                <a:cs typeface="宋体" charset="0"/>
              </a:rPr>
              <a:t>o</a:t>
            </a:r>
            <a:r>
              <a:rPr lang="en-US" altLang="zh-CN">
                <a:ea typeface="宋体" charset="0"/>
                <a:cs typeface="宋体" charset="0"/>
              </a:rPr>
              <a:t>no” (one), </a:t>
            </a:r>
            <a:r>
              <a:rPr lang="zh-CN" altLang="en-US">
                <a:ea typeface="ヒラギノ角ゴ Pro W3" charset="0"/>
                <a:cs typeface="ヒラギノ角ゴ Pro W3" charset="0"/>
              </a:rPr>
              <a:t>“d</a:t>
            </a:r>
            <a:r>
              <a:rPr lang="zh-CN">
                <a:ea typeface="宋体" charset="0"/>
                <a:cs typeface="宋体" charset="0"/>
              </a:rPr>
              <a:t>i</a:t>
            </a:r>
            <a:r>
              <a:rPr lang="en-US" altLang="zh-CN">
                <a:ea typeface="宋体" charset="0"/>
                <a:cs typeface="宋体" charset="0"/>
              </a:rPr>
              <a:t>” (two), and </a:t>
            </a:r>
            <a:r>
              <a:rPr lang="zh-CN" altLang="en-US">
                <a:ea typeface="ヒラギノ角ゴ Pro W3" charset="0"/>
                <a:cs typeface="ヒラギノ角ゴ Pro W3" charset="0"/>
              </a:rPr>
              <a:t>“p</a:t>
            </a:r>
            <a:r>
              <a:rPr lang="zh-CN">
                <a:ea typeface="宋体" charset="0"/>
                <a:cs typeface="宋体" charset="0"/>
              </a:rPr>
              <a:t>o</a:t>
            </a:r>
            <a:r>
              <a:rPr lang="en-US" altLang="zh-CN">
                <a:ea typeface="宋体" charset="0"/>
                <a:cs typeface="宋体" charset="0"/>
              </a:rPr>
              <a:t>ly” (many) helps to distinguish the structures of various carbohydrates.</a:t>
            </a:r>
            <a:br>
              <a:rPr lang="en-US" altLang="zh-CN">
                <a:ea typeface="宋体" charset="0"/>
                <a:cs typeface="宋体" charset="0"/>
              </a:rPr>
            </a:br>
            <a:r>
              <a:rPr lang="en-US" altLang="zh-CN">
                <a:ea typeface="宋体" charset="0"/>
                <a:cs typeface="宋体" charset="0"/>
              </a:rPr>
              <a:t>5. Consider an assignment for students to find reliable sources that discuss high sugar consumption in the modern diet. The key, of course, is in the quality of the resource. Consider narrowing down the categories to certain nonprofit health organizations (American Cancer Society, American Heart Association, and the like) and peer-reviewed journals.</a:t>
            </a:r>
            <a:br>
              <a:rPr lang="en-US" altLang="zh-CN">
                <a:ea typeface="宋体" charset="0"/>
                <a:cs typeface="宋体" charset="0"/>
              </a:rPr>
            </a:br>
            <a:r>
              <a:rPr lang="en-US" altLang="zh-CN">
                <a:ea typeface="宋体" charset="0"/>
                <a:cs typeface="宋体" charset="0"/>
              </a:rPr>
              <a:t>6. A simple exercise demonstrates the enzymatic breakdown of starches into sugars. If students place an unsalted cracker in their mouths, holding it in their mouths while it mixes well with saliva, they might soon notice that a sweeter taste begins to emerge. The salivary enzyme amylase begins the digestion of starches into disaccharides, which may be degraded further by other enzymes. These disaccharides are the source of the sweet taste.</a:t>
            </a:r>
            <a:br>
              <a:rPr lang="en-US" altLang="zh-CN">
                <a:ea typeface="宋体" charset="0"/>
                <a:cs typeface="宋体" charset="0"/>
              </a:rPr>
            </a:br>
            <a:r>
              <a:rPr lang="en-US" altLang="zh-CN">
                <a:ea typeface="宋体" charset="0"/>
                <a:cs typeface="宋体" charset="0"/>
              </a:rPr>
              <a:t>7. The cellophane wrap often used to package foods is a biodegradable material derived from cellulose. Consider challenging students to create a list of other cellulose-derived products (such as paper).</a:t>
            </a:r>
            <a:br>
              <a:rPr lang="en-US" altLang="zh-CN">
                <a:ea typeface="宋体" charset="0"/>
                <a:cs typeface="宋体" charset="0"/>
              </a:rPr>
            </a:br>
            <a:r>
              <a:rPr lang="en-US" altLang="zh-CN">
                <a:ea typeface="宋体" charset="0"/>
                <a:cs typeface="宋体" charset="0"/>
              </a:rPr>
              <a:t>8. An adult human may store about a half of a kilogram of glycogen in the liver and muscles of the body, depending on recent dietary habits. A person who begins dieting might soon notice an immediate weight loss of 2–4 pounds (1–2 kilograms) over several days, reflecting reductions in stored glycogen, water, and intestinal contents (among other factors).</a:t>
            </a:r>
            <a:br>
              <a:rPr lang="en-US" altLang="zh-CN">
                <a:ea typeface="宋体" charset="0"/>
                <a:cs typeface="宋体" charset="0"/>
              </a:rPr>
            </a:br>
            <a:r>
              <a:rPr lang="en-US" altLang="zh-CN">
                <a:ea typeface="宋体" charset="0"/>
                <a:cs typeface="宋体" charset="0"/>
              </a:rPr>
              <a:t>9. Another simple demonstration can illustrate hydrophobic and hydrophilic substances. In front of the class, mix colored water and a yellow oil (corn or canola oil work well). Shake up the mixture and then watch as the two separate. (You may have a mixture already made that remains separated; however, the dyes may bleed between the oil and the water.)</a:t>
            </a:r>
            <a:br>
              <a:rPr lang="en-US" altLang="zh-CN">
                <a:ea typeface="宋体" charset="0"/>
                <a:cs typeface="宋体" charset="0"/>
              </a:rPr>
            </a:br>
            <a:r>
              <a:rPr lang="en-US" altLang="zh-CN">
                <a:ea typeface="宋体" charset="0"/>
                <a:cs typeface="宋体" charset="0"/>
              </a:rPr>
              <a:t>10. Margarine in stores commonly comes in liquid squeeze containers, in tubs, and in sticks. These forms reflect increasing amounts of hydrogenation, gradually increasing the stiffness from a liquid, to a firmer spread, to a firm stick of margarine. As noted in the text, recent studies have suggested that unsaturated oils become increasingly unhealthy as they are hydrogenated. Perhaps your students can find references to this correlation on the Internet.</a:t>
            </a:r>
            <a:br>
              <a:rPr lang="en-US" altLang="zh-CN">
                <a:ea typeface="宋体" charset="0"/>
                <a:cs typeface="宋体" charset="0"/>
              </a:rPr>
            </a:br>
            <a:r>
              <a:rPr lang="en-US" altLang="zh-CN">
                <a:ea typeface="宋体" charset="0"/>
                <a:cs typeface="宋体" charset="0"/>
              </a:rPr>
              <a:t>11. Many analogies relate to students the diversity of proteins that can be made from just 20 amino acids. The authors note that our language uses combinations of 26 letters to form words. Proteins are much longer </a:t>
            </a:r>
            <a:r>
              <a:rPr lang="zh-CN" altLang="en-US">
                <a:ea typeface="ヒラギノ角ゴ Pro W3" charset="0"/>
                <a:cs typeface="ヒラギノ角ゴ Pro W3" charset="0"/>
              </a:rPr>
              <a:t>“w</a:t>
            </a:r>
            <a:r>
              <a:rPr lang="zh-CN">
                <a:ea typeface="宋体" charset="0"/>
                <a:cs typeface="宋体" charset="0"/>
              </a:rPr>
              <a:t>o</a:t>
            </a:r>
            <a:r>
              <a:rPr lang="en-US" altLang="zh-CN">
                <a:ea typeface="宋体" charset="0"/>
                <a:cs typeface="宋体" charset="0"/>
              </a:rPr>
              <a:t>rds”, creating even more diversity. Another analogy is to trains. This builds on the earlier analogy when polymers were introduced. Imagine making different trains about 100 cars long, using any combination of 20 types of railroad cars. Mathematically, the number of possible trains is 20</a:t>
            </a:r>
            <a:r>
              <a:rPr lang="en-US" altLang="zh-CN" baseline="30000">
                <a:ea typeface="宋体" charset="0"/>
                <a:cs typeface="宋体" charset="0"/>
              </a:rPr>
              <a:t>100</a:t>
            </a:r>
            <a:r>
              <a:rPr lang="en-US" altLang="zh-CN">
                <a:ea typeface="宋体" charset="0"/>
                <a:cs typeface="宋体" charset="0"/>
              </a:rPr>
              <a:t>, a number beyond imagination.</a:t>
            </a:r>
            <a:br>
              <a:rPr lang="en-US" altLang="zh-CN">
                <a:ea typeface="宋体" charset="0"/>
                <a:cs typeface="宋体" charset="0"/>
              </a:rPr>
            </a:br>
            <a:r>
              <a:rPr lang="en-US" altLang="zh-CN">
                <a:ea typeface="宋体" charset="0"/>
                <a:cs typeface="宋体" charset="0"/>
              </a:rPr>
              <a:t>12. The authors note that the difference between a polypeptide and a protein is analogous to the relationship between a long strand of yarn and a sweater knitted from yarn. Proteins are clearly more complex!</a:t>
            </a:r>
            <a:br>
              <a:rPr lang="en-US" altLang="zh-CN">
                <a:ea typeface="宋体" charset="0"/>
                <a:cs typeface="宋体" charset="0"/>
              </a:rPr>
            </a:br>
            <a:r>
              <a:rPr lang="en-US" altLang="zh-CN">
                <a:ea typeface="宋体" charset="0"/>
                <a:cs typeface="宋体" charset="0"/>
              </a:rPr>
              <a:t>13. Most cooking results in changes in the texture and color of a food. The brown color of a steak is the product of the denaturation of proteins. Fixatives such as formalin also denature proteins and cause color changes. Students who have dissected vertebrates will realize that the brown color of the muscles makes it look as if the animal has been cooked.</a:t>
            </a:r>
            <a:br>
              <a:rPr lang="en-US" altLang="zh-CN">
                <a:ea typeface="宋体" charset="0"/>
                <a:cs typeface="宋体" charset="0"/>
              </a:rPr>
            </a:br>
            <a:r>
              <a:rPr lang="en-US" altLang="zh-CN">
                <a:ea typeface="宋体" charset="0"/>
                <a:cs typeface="宋体" charset="0"/>
              </a:rPr>
              <a:t>14. Consider this assignment to wrap up the presence of organic molecules in our diets. Have students working individually or in small groups analyze a food label listing the components of a McDonald’s Big Mac. Note the most abundant organic molecule class (perhaps by weight) found in each component.</a:t>
            </a:r>
            <a:br>
              <a:rPr lang="en-US" altLang="zh-CN">
                <a:ea typeface="宋体" charset="0"/>
                <a:cs typeface="宋体" charset="0"/>
              </a:rPr>
            </a:br>
            <a:r>
              <a:rPr lang="en-US" altLang="zh-CN">
                <a:ea typeface="宋体" charset="0"/>
                <a:cs typeface="宋体" charset="0"/>
              </a:rPr>
              <a:t>15. The </a:t>
            </a:r>
            <a:r>
              <a:rPr lang="zh-CN" altLang="en-US">
                <a:ea typeface="ヒラギノ角ゴ Pro W3" charset="0"/>
                <a:cs typeface="ヒラギノ角ゴ Pro W3" charset="0"/>
              </a:rPr>
              <a:t>“N</a:t>
            </a:r>
            <a:r>
              <a:rPr lang="zh-CN">
                <a:ea typeface="宋体" charset="0"/>
                <a:cs typeface="宋体" charset="0"/>
              </a:rPr>
              <a:t>A</a:t>
            </a:r>
            <a:r>
              <a:rPr lang="en-US" altLang="zh-CN">
                <a:ea typeface="宋体" charset="0"/>
                <a:cs typeface="宋体" charset="0"/>
              </a:rPr>
              <a:t>” in DNA and RNA represents </a:t>
            </a:r>
            <a:r>
              <a:rPr lang="zh-CN" altLang="en-US">
                <a:ea typeface="ヒラギノ角ゴ Pro W3" charset="0"/>
                <a:cs typeface="ヒラギノ角ゴ Pro W3" charset="0"/>
              </a:rPr>
              <a:t>‘n</a:t>
            </a:r>
            <a:r>
              <a:rPr lang="zh-CN">
                <a:ea typeface="宋体" charset="0"/>
                <a:cs typeface="宋体" charset="0"/>
              </a:rPr>
              <a:t>u</a:t>
            </a:r>
            <a:r>
              <a:rPr lang="en-US" altLang="zh-CN">
                <a:ea typeface="宋体" charset="0"/>
                <a:cs typeface="宋体" charset="0"/>
              </a:rPr>
              <a:t>cleic acid”. Students often do not make this association without assistance.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742950" indent="-285750" defTabSz="1776413">
              <a:defRPr sz="1200">
                <a:solidFill>
                  <a:schemeClr val="tx1"/>
                </a:solidFill>
                <a:latin typeface="Times New Roman" charset="0"/>
                <a:ea typeface="ＭＳ Ｐゴシック" charset="0"/>
                <a:cs typeface="ＭＳ Ｐゴシック" charset="0"/>
              </a:defRPr>
            </a:lvl2pPr>
            <a:lvl3pPr marL="1143000" indent="-228600" defTabSz="1776413">
              <a:defRPr sz="1200">
                <a:solidFill>
                  <a:schemeClr val="tx1"/>
                </a:solidFill>
                <a:latin typeface="Times New Roman" charset="0"/>
                <a:ea typeface="ＭＳ Ｐゴシック" charset="0"/>
              </a:defRPr>
            </a:lvl3pPr>
            <a:lvl4pPr marL="1600200" indent="-228600" defTabSz="1776413">
              <a:defRPr sz="1200">
                <a:solidFill>
                  <a:schemeClr val="tx1"/>
                </a:solidFill>
                <a:latin typeface="Times New Roman" charset="0"/>
                <a:ea typeface="ＭＳ Ｐゴシック" charset="0"/>
              </a:defRPr>
            </a:lvl4pPr>
            <a:lvl5pPr marL="2057400" indent="-228600" defTabSz="1776413">
              <a:defRPr sz="1200">
                <a:solidFill>
                  <a:schemeClr val="tx1"/>
                </a:solidFill>
                <a:latin typeface="Times New Roman" charset="0"/>
                <a:ea typeface="ＭＳ Ｐゴシック" charset="0"/>
              </a:defRPr>
            </a:lvl5pPr>
            <a:lvl6pPr marL="25146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164D00D9-F73B-7A47-B180-77952F669EA5}" type="slidenum">
              <a:rPr lang="en-US" altLang="zh-CN">
                <a:latin typeface="Arial" charset="0"/>
                <a:ea typeface="宋体" charset="0"/>
              </a:rPr>
              <a:pPr algn="r" eaLnBrk="0" hangingPunct="0"/>
              <a:t>11</a:t>
            </a:fld>
            <a:endParaRPr lang="en-US" altLang="zh-CN">
              <a:latin typeface="Arial" charset="0"/>
              <a:ea typeface="宋体" charset="0"/>
            </a:endParaRPr>
          </a:p>
        </p:txBody>
      </p:sp>
      <p:sp>
        <p:nvSpPr>
          <p:cNvPr id="19865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98660" name="Rectangle 3"/>
          <p:cNvSpPr>
            <a:spLocks noGrp="1" noChangeArrowheads="1"/>
          </p:cNvSpPr>
          <p:nvPr>
            <p:ph type="body" idx="1"/>
          </p:nvPr>
        </p:nvSpPr>
        <p:spPr>
          <a:xfrm>
            <a:off x="914760" y="4343247"/>
            <a:ext cx="5028481" cy="4115259"/>
          </a:xfrm>
          <a:solidFill>
            <a:srgbClr val="FFFFFF"/>
          </a:solidFill>
          <a:ln>
            <a:solidFill>
              <a:srgbClr val="000000"/>
            </a:solidFill>
          </a:ln>
        </p:spPr>
        <p:txBody>
          <a:bodyPr lIns="91436" tIns="45718" rIns="91436" bIns="45718"/>
          <a:lstStyle/>
          <a:p>
            <a:r>
              <a:rPr lang="en-US" altLang="zh-CN" b="1">
                <a:ea typeface="宋体" charset="0"/>
                <a:cs typeface="宋体" charset="0"/>
              </a:rPr>
              <a:t>Student Misconceptions and Concerns</a:t>
            </a:r>
            <a:endParaRPr lang="en-US" altLang="zh-CN">
              <a:ea typeface="宋体" charset="0"/>
              <a:cs typeface="宋体" charset="0"/>
            </a:endParaRPr>
          </a:p>
          <a:p>
            <a:r>
              <a:rPr lang="en-US" altLang="zh-CN">
                <a:ea typeface="宋体" charset="0"/>
                <a:cs typeface="宋体" charset="0"/>
              </a:rPr>
              <a:t>1. The abstract nature of chemistry can be discouraging to many students. Consider starting out this section of the lecture by examining the chemical groups on a food nutrition label. Candy bars with peanuts are particularly useful as they contain significant amounts of all three sources of calories (carbohydrates, proteins, and lipids).</a:t>
            </a:r>
            <a:br>
              <a:rPr lang="en-US" altLang="zh-CN">
                <a:ea typeface="宋体" charset="0"/>
                <a:cs typeface="宋体" charset="0"/>
              </a:rPr>
            </a:br>
            <a:r>
              <a:rPr lang="en-US" altLang="zh-CN">
                <a:ea typeface="宋体" charset="0"/>
                <a:cs typeface="宋体" charset="0"/>
              </a:rPr>
              <a:t>2. Students might struggle to extrapolate the properties of lipids to their roles in an organism. Ducks float because their feathers repel water instead of attracting it. Hair on your head remains flexible because of oils produced in your scalp. Examples such as these help connect the abstract properties of lipids to concrete examples in our world.</a:t>
            </a:r>
            <a:br>
              <a:rPr lang="en-US" altLang="zh-CN">
                <a:ea typeface="宋体" charset="0"/>
                <a:cs typeface="宋体" charset="0"/>
              </a:rPr>
            </a:br>
            <a:r>
              <a:rPr lang="en-US" altLang="zh-CN">
                <a:ea typeface="宋体" charset="0"/>
                <a:cs typeface="宋体" charset="0"/>
              </a:rPr>
              <a:t>3. The functional significance of protein shape is an abstract molecular example of form and function relationships, which might be new to some students. The binding of an enzyme to its substrate is a type of molecular handshake, which permits specific interactions. To help students think about form and function relationships, share some concrete analogies in their lives—perhaps flathead and Phillips screwdrivers that match the proper type of screws or the fit of a hand into a glove.</a:t>
            </a:r>
            <a:br>
              <a:rPr lang="en-US" altLang="zh-CN">
                <a:ea typeface="宋体" charset="0"/>
                <a:cs typeface="宋体" charset="0"/>
              </a:rPr>
            </a:br>
            <a:r>
              <a:rPr lang="en-US" altLang="zh-CN">
                <a:ea typeface="宋体" charset="0"/>
                <a:cs typeface="宋体" charset="0"/>
              </a:rPr>
              <a:t>4. The evolution of lactose tolerance within human groups in East Africa does not represent a deliberate decision, yet this evolutionary change appears logical. Many students perceive adaptations as deliberate events with purpose. As students develop a better understanding of the mechanisms of evolution, it will be important to point out that mutations arise by chance, with the culling hand of natural selection favoring traits that convey an advantage. Organisms cannot plan evolutionary change. </a:t>
            </a:r>
          </a:p>
          <a:p>
            <a:r>
              <a:rPr lang="en-US" altLang="zh-CN" b="1">
                <a:ea typeface="宋体" charset="0"/>
                <a:cs typeface="宋体" charset="0"/>
              </a:rPr>
              <a:t>Teaching Tips</a:t>
            </a:r>
            <a:endParaRPr lang="en-US" altLang="zh-CN">
              <a:ea typeface="宋体" charset="0"/>
              <a:cs typeface="宋体" charset="0"/>
            </a:endParaRPr>
          </a:p>
          <a:p>
            <a:r>
              <a:rPr lang="en-US" altLang="zh-CN">
                <a:ea typeface="宋体" charset="0"/>
                <a:cs typeface="宋体" charset="0"/>
              </a:rPr>
              <a:t>1. Consider reinforcing the three main sources of calories with food items that clearly represent each group. Bring clear examples to class as visual references; for example, a can of Coke or a bag of sugar for carbohydrates, a tub of margarine for lipids, and some beef jerky for protein (although some fat and carbohydrates might also be included).</a:t>
            </a:r>
            <a:br>
              <a:rPr lang="en-US" altLang="zh-CN">
                <a:ea typeface="宋体" charset="0"/>
                <a:cs typeface="宋体" charset="0"/>
              </a:rPr>
            </a:br>
            <a:r>
              <a:rPr lang="en-US" altLang="zh-CN">
                <a:ea typeface="宋体" charset="0"/>
                <a:cs typeface="宋体" charset="0"/>
              </a:rPr>
              <a:t>2. If your lectures will eventually include details of glycolysis and aerobic respiration, this is a good point to introduce the basic concepts of glucose as fuel. Just introducing this conceptual formula might help: eating glucose + breathing in oxygen (yields) water + usable energy (used to build ATP) + heat + exhaled CO</a:t>
            </a:r>
            <a:r>
              <a:rPr lang="en-US" altLang="zh-CN" baseline="-25000">
                <a:ea typeface="宋体" charset="0"/>
                <a:cs typeface="宋体" charset="0"/>
              </a:rPr>
              <a:t>2</a:t>
            </a:r>
            <a:r>
              <a:rPr lang="en-US" altLang="zh-CN">
                <a:ea typeface="宋体" charset="0"/>
                <a:cs typeface="宋体" charset="0"/>
              </a:rPr>
              <a:t>.</a:t>
            </a:r>
            <a:br>
              <a:rPr lang="en-US" altLang="zh-CN">
                <a:ea typeface="宋体" charset="0"/>
                <a:cs typeface="宋体" charset="0"/>
              </a:rPr>
            </a:br>
            <a:r>
              <a:rPr lang="en-US" altLang="zh-CN">
                <a:ea typeface="宋体" charset="0"/>
                <a:cs typeface="宋体" charset="0"/>
              </a:rPr>
              <a:t>3. The section about our use of sugars may be of considerable interest to your students, who might not be expecting much interest in a lecture about organic chemistry. Consider an assignment for each student to bring to class a product label indicating high-fructose corn syrup (HFCS) as an ingredient.</a:t>
            </a:r>
            <a:br>
              <a:rPr lang="en-US" altLang="zh-CN">
                <a:ea typeface="宋体" charset="0"/>
                <a:cs typeface="宋体" charset="0"/>
              </a:rPr>
            </a:br>
            <a:r>
              <a:rPr lang="en-US" altLang="zh-CN">
                <a:ea typeface="宋体" charset="0"/>
                <a:cs typeface="宋体" charset="0"/>
              </a:rPr>
              <a:t>4. Learning the definitions of word roots is invaluable when learning science. Learning the meaning of the prefix word roots </a:t>
            </a:r>
            <a:r>
              <a:rPr lang="zh-CN" altLang="en-US">
                <a:ea typeface="ヒラギノ角ゴ Pro W3" charset="0"/>
                <a:cs typeface="ヒラギノ角ゴ Pro W3" charset="0"/>
              </a:rPr>
              <a:t>“m</a:t>
            </a:r>
            <a:r>
              <a:rPr lang="zh-CN">
                <a:ea typeface="宋体" charset="0"/>
                <a:cs typeface="宋体" charset="0"/>
              </a:rPr>
              <a:t>o</a:t>
            </a:r>
            <a:r>
              <a:rPr lang="en-US" altLang="zh-CN">
                <a:ea typeface="宋体" charset="0"/>
                <a:cs typeface="宋体" charset="0"/>
              </a:rPr>
              <a:t>no” (one), </a:t>
            </a:r>
            <a:r>
              <a:rPr lang="zh-CN" altLang="en-US">
                <a:ea typeface="ヒラギノ角ゴ Pro W3" charset="0"/>
                <a:cs typeface="ヒラギノ角ゴ Pro W3" charset="0"/>
              </a:rPr>
              <a:t>“d</a:t>
            </a:r>
            <a:r>
              <a:rPr lang="zh-CN">
                <a:ea typeface="宋体" charset="0"/>
                <a:cs typeface="宋体" charset="0"/>
              </a:rPr>
              <a:t>i</a:t>
            </a:r>
            <a:r>
              <a:rPr lang="en-US" altLang="zh-CN">
                <a:ea typeface="宋体" charset="0"/>
                <a:cs typeface="宋体" charset="0"/>
              </a:rPr>
              <a:t>” (two), and </a:t>
            </a:r>
            <a:r>
              <a:rPr lang="zh-CN" altLang="en-US">
                <a:ea typeface="ヒラギノ角ゴ Pro W3" charset="0"/>
                <a:cs typeface="ヒラギノ角ゴ Pro W3" charset="0"/>
              </a:rPr>
              <a:t>“p</a:t>
            </a:r>
            <a:r>
              <a:rPr lang="zh-CN">
                <a:ea typeface="宋体" charset="0"/>
                <a:cs typeface="宋体" charset="0"/>
              </a:rPr>
              <a:t>o</a:t>
            </a:r>
            <a:r>
              <a:rPr lang="en-US" altLang="zh-CN">
                <a:ea typeface="宋体" charset="0"/>
                <a:cs typeface="宋体" charset="0"/>
              </a:rPr>
              <a:t>ly” (many) helps to distinguish the structures of various carbohydrates.</a:t>
            </a:r>
            <a:br>
              <a:rPr lang="en-US" altLang="zh-CN">
                <a:ea typeface="宋体" charset="0"/>
                <a:cs typeface="宋体" charset="0"/>
              </a:rPr>
            </a:br>
            <a:r>
              <a:rPr lang="en-US" altLang="zh-CN">
                <a:ea typeface="宋体" charset="0"/>
                <a:cs typeface="宋体" charset="0"/>
              </a:rPr>
              <a:t>5. Consider an assignment for students to find reliable sources that discuss high sugar consumption in the modern diet. The key, of course, is in the quality of the resource. Consider narrowing down the categories to certain nonprofit health organizations (American Cancer Society, American Heart Association, and the like) and peer-reviewed journals.</a:t>
            </a:r>
            <a:br>
              <a:rPr lang="en-US" altLang="zh-CN">
                <a:ea typeface="宋体" charset="0"/>
                <a:cs typeface="宋体" charset="0"/>
              </a:rPr>
            </a:br>
            <a:r>
              <a:rPr lang="en-US" altLang="zh-CN">
                <a:ea typeface="宋体" charset="0"/>
                <a:cs typeface="宋体" charset="0"/>
              </a:rPr>
              <a:t>6. A simple exercise demonstrates the enzymatic breakdown of starches into sugars. If students place an unsalted cracker in their mouths, holding it in their mouths while it mixes well with saliva, they might soon notice that a sweeter taste begins to emerge. The salivary enzyme amylase begins the digestion of starches into disaccharides, which may be degraded further by other enzymes. These disaccharides are the source of the sweet taste.</a:t>
            </a:r>
            <a:br>
              <a:rPr lang="en-US" altLang="zh-CN">
                <a:ea typeface="宋体" charset="0"/>
                <a:cs typeface="宋体" charset="0"/>
              </a:rPr>
            </a:br>
            <a:r>
              <a:rPr lang="en-US" altLang="zh-CN">
                <a:ea typeface="宋体" charset="0"/>
                <a:cs typeface="宋体" charset="0"/>
              </a:rPr>
              <a:t>7. The cellophane wrap often used to package foods is a biodegradable material derived from cellulose. Consider challenging students to create a list of other cellulose-derived products (such as paper).</a:t>
            </a:r>
            <a:br>
              <a:rPr lang="en-US" altLang="zh-CN">
                <a:ea typeface="宋体" charset="0"/>
                <a:cs typeface="宋体" charset="0"/>
              </a:rPr>
            </a:br>
            <a:r>
              <a:rPr lang="en-US" altLang="zh-CN">
                <a:ea typeface="宋体" charset="0"/>
                <a:cs typeface="宋体" charset="0"/>
              </a:rPr>
              <a:t>8. An adult human may store about a half of a kilogram of glycogen in the liver and muscles of the body, depending on recent dietary habits. A person who begins dieting might soon notice an immediate weight loss of 2–4 pounds (1–2 kilograms) over several days, reflecting reductions in stored glycogen, water, and intestinal contents (among other factors).</a:t>
            </a:r>
            <a:br>
              <a:rPr lang="en-US" altLang="zh-CN">
                <a:ea typeface="宋体" charset="0"/>
                <a:cs typeface="宋体" charset="0"/>
              </a:rPr>
            </a:br>
            <a:r>
              <a:rPr lang="en-US" altLang="zh-CN">
                <a:ea typeface="宋体" charset="0"/>
                <a:cs typeface="宋体" charset="0"/>
              </a:rPr>
              <a:t>9. Another simple demonstration can illustrate hydrophobic and hydrophilic substances. In front of the class, mix colored water and a yellow oil (corn or canola oil work well). Shake up the mixture and then watch as the two separate. (You may have a mixture already made that remains separated; however, the dyes may bleed between the oil and the water.)</a:t>
            </a:r>
            <a:br>
              <a:rPr lang="en-US" altLang="zh-CN">
                <a:ea typeface="宋体" charset="0"/>
                <a:cs typeface="宋体" charset="0"/>
              </a:rPr>
            </a:br>
            <a:r>
              <a:rPr lang="en-US" altLang="zh-CN">
                <a:ea typeface="宋体" charset="0"/>
                <a:cs typeface="宋体" charset="0"/>
              </a:rPr>
              <a:t>10. Margarine in stores commonly comes in liquid squeeze containers, in tubs, and in sticks. These forms reflect increasing amounts of hydrogenation, gradually increasing the stiffness from a liquid, to a firmer spread, to a firm stick of margarine. As noted in the text, recent studies have suggested that unsaturated oils become increasingly unhealthy as they are hydrogenated. Perhaps your students can find references to this correlation on the Internet.</a:t>
            </a:r>
            <a:br>
              <a:rPr lang="en-US" altLang="zh-CN">
                <a:ea typeface="宋体" charset="0"/>
                <a:cs typeface="宋体" charset="0"/>
              </a:rPr>
            </a:br>
            <a:r>
              <a:rPr lang="en-US" altLang="zh-CN">
                <a:ea typeface="宋体" charset="0"/>
                <a:cs typeface="宋体" charset="0"/>
              </a:rPr>
              <a:t>11. Many analogies relate to students the diversity of proteins that can be made from just 20 amino acids. The authors note that our language uses combinations of 26 letters to form words. Proteins are much longer </a:t>
            </a:r>
            <a:r>
              <a:rPr lang="zh-CN" altLang="en-US">
                <a:ea typeface="ヒラギノ角ゴ Pro W3" charset="0"/>
                <a:cs typeface="ヒラギノ角ゴ Pro W3" charset="0"/>
              </a:rPr>
              <a:t>“w</a:t>
            </a:r>
            <a:r>
              <a:rPr lang="zh-CN">
                <a:ea typeface="宋体" charset="0"/>
                <a:cs typeface="宋体" charset="0"/>
              </a:rPr>
              <a:t>o</a:t>
            </a:r>
            <a:r>
              <a:rPr lang="en-US" altLang="zh-CN">
                <a:ea typeface="宋体" charset="0"/>
                <a:cs typeface="宋体" charset="0"/>
              </a:rPr>
              <a:t>rds”, creating even more diversity. Another analogy is to trains. This builds on the earlier analogy when polymers were introduced. Imagine making different trains about 100 cars long, using any combination of 20 types of railroad cars. Mathematically, the number of possible trains is 20</a:t>
            </a:r>
            <a:r>
              <a:rPr lang="en-US" altLang="zh-CN" baseline="30000">
                <a:ea typeface="宋体" charset="0"/>
                <a:cs typeface="宋体" charset="0"/>
              </a:rPr>
              <a:t>100</a:t>
            </a:r>
            <a:r>
              <a:rPr lang="en-US" altLang="zh-CN">
                <a:ea typeface="宋体" charset="0"/>
                <a:cs typeface="宋体" charset="0"/>
              </a:rPr>
              <a:t>, a number beyond imagination.</a:t>
            </a:r>
            <a:br>
              <a:rPr lang="en-US" altLang="zh-CN">
                <a:ea typeface="宋体" charset="0"/>
                <a:cs typeface="宋体" charset="0"/>
              </a:rPr>
            </a:br>
            <a:r>
              <a:rPr lang="en-US" altLang="zh-CN">
                <a:ea typeface="宋体" charset="0"/>
                <a:cs typeface="宋体" charset="0"/>
              </a:rPr>
              <a:t>12. The authors note that the difference between a polypeptide and a protein is analogous to the relationship between a long strand of yarn and a sweater knitted from yarn. Proteins are clearly more complex!</a:t>
            </a:r>
            <a:br>
              <a:rPr lang="en-US" altLang="zh-CN">
                <a:ea typeface="宋体" charset="0"/>
                <a:cs typeface="宋体" charset="0"/>
              </a:rPr>
            </a:br>
            <a:r>
              <a:rPr lang="en-US" altLang="zh-CN">
                <a:ea typeface="宋体" charset="0"/>
                <a:cs typeface="宋体" charset="0"/>
              </a:rPr>
              <a:t>13. Most cooking results in changes in the texture and color of a food. The brown color of a steak is the product of the denaturation of proteins. Fixatives such as formalin also denature proteins and cause color changes. Students who have dissected vertebrates will realize that the brown color of the muscles makes it look as if the animal has been cooked.</a:t>
            </a:r>
            <a:br>
              <a:rPr lang="en-US" altLang="zh-CN">
                <a:ea typeface="宋体" charset="0"/>
                <a:cs typeface="宋体" charset="0"/>
              </a:rPr>
            </a:br>
            <a:r>
              <a:rPr lang="en-US" altLang="zh-CN">
                <a:ea typeface="宋体" charset="0"/>
                <a:cs typeface="宋体" charset="0"/>
              </a:rPr>
              <a:t>14. Consider this assignment to wrap up the presence of organic molecules in our diets. Have students working individually or in small groups analyze a food label listing the components of a McDonald’s Big Mac. Note the most abundant organic molecule class (perhaps by weight) found in each component.</a:t>
            </a:r>
            <a:br>
              <a:rPr lang="en-US" altLang="zh-CN">
                <a:ea typeface="宋体" charset="0"/>
                <a:cs typeface="宋体" charset="0"/>
              </a:rPr>
            </a:br>
            <a:r>
              <a:rPr lang="en-US" altLang="zh-CN">
                <a:ea typeface="宋体" charset="0"/>
                <a:cs typeface="宋体" charset="0"/>
              </a:rPr>
              <a:t>15. The </a:t>
            </a:r>
            <a:r>
              <a:rPr lang="zh-CN" altLang="en-US">
                <a:ea typeface="ヒラギノ角ゴ Pro W3" charset="0"/>
                <a:cs typeface="ヒラギノ角ゴ Pro W3" charset="0"/>
              </a:rPr>
              <a:t>“N</a:t>
            </a:r>
            <a:r>
              <a:rPr lang="zh-CN">
                <a:ea typeface="宋体" charset="0"/>
                <a:cs typeface="宋体" charset="0"/>
              </a:rPr>
              <a:t>A</a:t>
            </a:r>
            <a:r>
              <a:rPr lang="en-US" altLang="zh-CN">
                <a:ea typeface="宋体" charset="0"/>
                <a:cs typeface="宋体" charset="0"/>
              </a:rPr>
              <a:t>” in DNA and RNA represents </a:t>
            </a:r>
            <a:r>
              <a:rPr lang="zh-CN" altLang="en-US">
                <a:ea typeface="ヒラギノ角ゴ Pro W3" charset="0"/>
                <a:cs typeface="ヒラギノ角ゴ Pro W3" charset="0"/>
              </a:rPr>
              <a:t>‘n</a:t>
            </a:r>
            <a:r>
              <a:rPr lang="zh-CN">
                <a:ea typeface="宋体" charset="0"/>
                <a:cs typeface="宋体" charset="0"/>
              </a:rPr>
              <a:t>u</a:t>
            </a:r>
            <a:r>
              <a:rPr lang="en-US" altLang="zh-CN">
                <a:ea typeface="宋体" charset="0"/>
                <a:cs typeface="宋体" charset="0"/>
              </a:rPr>
              <a:t>cleic acid”. Students often do not make this association without assistance.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742950" indent="-285750" defTabSz="1776413">
              <a:defRPr sz="1200">
                <a:solidFill>
                  <a:schemeClr val="tx1"/>
                </a:solidFill>
                <a:latin typeface="Times New Roman" charset="0"/>
                <a:ea typeface="ＭＳ Ｐゴシック" charset="0"/>
                <a:cs typeface="ＭＳ Ｐゴシック" charset="0"/>
              </a:defRPr>
            </a:lvl2pPr>
            <a:lvl3pPr marL="1143000" indent="-228600" defTabSz="1776413">
              <a:defRPr sz="1200">
                <a:solidFill>
                  <a:schemeClr val="tx1"/>
                </a:solidFill>
                <a:latin typeface="Times New Roman" charset="0"/>
                <a:ea typeface="ＭＳ Ｐゴシック" charset="0"/>
              </a:defRPr>
            </a:lvl3pPr>
            <a:lvl4pPr marL="1600200" indent="-228600" defTabSz="1776413">
              <a:defRPr sz="1200">
                <a:solidFill>
                  <a:schemeClr val="tx1"/>
                </a:solidFill>
                <a:latin typeface="Times New Roman" charset="0"/>
                <a:ea typeface="ＭＳ Ｐゴシック" charset="0"/>
              </a:defRPr>
            </a:lvl4pPr>
            <a:lvl5pPr marL="2057400" indent="-228600" defTabSz="1776413">
              <a:defRPr sz="1200">
                <a:solidFill>
                  <a:schemeClr val="tx1"/>
                </a:solidFill>
                <a:latin typeface="Times New Roman" charset="0"/>
                <a:ea typeface="ＭＳ Ｐゴシック" charset="0"/>
              </a:defRPr>
            </a:lvl5pPr>
            <a:lvl6pPr marL="25146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164D00D9-F73B-7A47-B180-77952F669EA5}" type="slidenum">
              <a:rPr lang="en-US" altLang="zh-CN">
                <a:latin typeface="Arial" charset="0"/>
                <a:ea typeface="宋体" charset="0"/>
              </a:rPr>
              <a:pPr algn="r" eaLnBrk="0" hangingPunct="0"/>
              <a:t>12</a:t>
            </a:fld>
            <a:endParaRPr lang="en-US" altLang="zh-CN">
              <a:latin typeface="Arial" charset="0"/>
              <a:ea typeface="宋体" charset="0"/>
            </a:endParaRPr>
          </a:p>
        </p:txBody>
      </p:sp>
      <p:sp>
        <p:nvSpPr>
          <p:cNvPr id="19865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98660" name="Rectangle 3"/>
          <p:cNvSpPr>
            <a:spLocks noGrp="1" noChangeArrowheads="1"/>
          </p:cNvSpPr>
          <p:nvPr>
            <p:ph type="body" idx="1"/>
          </p:nvPr>
        </p:nvSpPr>
        <p:spPr>
          <a:xfrm>
            <a:off x="914760" y="4343247"/>
            <a:ext cx="5028481" cy="4115259"/>
          </a:xfrm>
          <a:solidFill>
            <a:srgbClr val="FFFFFF"/>
          </a:solidFill>
          <a:ln>
            <a:solidFill>
              <a:srgbClr val="000000"/>
            </a:solidFill>
          </a:ln>
        </p:spPr>
        <p:txBody>
          <a:bodyPr lIns="91436" tIns="45718" rIns="91436" bIns="45718"/>
          <a:lstStyle/>
          <a:p>
            <a:r>
              <a:rPr lang="en-US" altLang="zh-CN" b="1">
                <a:ea typeface="宋体" charset="0"/>
                <a:cs typeface="宋体" charset="0"/>
              </a:rPr>
              <a:t>Student Misconceptions and Concerns</a:t>
            </a:r>
            <a:endParaRPr lang="en-US" altLang="zh-CN">
              <a:ea typeface="宋体" charset="0"/>
              <a:cs typeface="宋体" charset="0"/>
            </a:endParaRPr>
          </a:p>
          <a:p>
            <a:r>
              <a:rPr lang="en-US" altLang="zh-CN">
                <a:ea typeface="宋体" charset="0"/>
                <a:cs typeface="宋体" charset="0"/>
              </a:rPr>
              <a:t>1. The abstract nature of chemistry can be discouraging to many students. Consider starting out this section of the lecture by examining the chemical groups on a food nutrition label. Candy bars with peanuts are particularly useful as they contain significant amounts of all three sources of calories (carbohydrates, proteins, and lipids).</a:t>
            </a:r>
            <a:br>
              <a:rPr lang="en-US" altLang="zh-CN">
                <a:ea typeface="宋体" charset="0"/>
                <a:cs typeface="宋体" charset="0"/>
              </a:rPr>
            </a:br>
            <a:r>
              <a:rPr lang="en-US" altLang="zh-CN">
                <a:ea typeface="宋体" charset="0"/>
                <a:cs typeface="宋体" charset="0"/>
              </a:rPr>
              <a:t>2. Students might struggle to extrapolate the properties of lipids to their roles in an organism. Ducks float because their feathers repel water instead of attracting it. Hair on your head remains flexible because of oils produced in your scalp. Examples such as these help connect the abstract properties of lipids to concrete examples in our world.</a:t>
            </a:r>
            <a:br>
              <a:rPr lang="en-US" altLang="zh-CN">
                <a:ea typeface="宋体" charset="0"/>
                <a:cs typeface="宋体" charset="0"/>
              </a:rPr>
            </a:br>
            <a:r>
              <a:rPr lang="en-US" altLang="zh-CN">
                <a:ea typeface="宋体" charset="0"/>
                <a:cs typeface="宋体" charset="0"/>
              </a:rPr>
              <a:t>3. The functional significance of protein shape is an abstract molecular example of form and function relationships, which might be new to some students. The binding of an enzyme to its substrate is a type of molecular handshake, which permits specific interactions. To help students think about form and function relationships, share some concrete analogies in their lives—perhaps flathead and Phillips screwdrivers that match the proper type of screws or the fit of a hand into a glove.</a:t>
            </a:r>
            <a:br>
              <a:rPr lang="en-US" altLang="zh-CN">
                <a:ea typeface="宋体" charset="0"/>
                <a:cs typeface="宋体" charset="0"/>
              </a:rPr>
            </a:br>
            <a:r>
              <a:rPr lang="en-US" altLang="zh-CN">
                <a:ea typeface="宋体" charset="0"/>
                <a:cs typeface="宋体" charset="0"/>
              </a:rPr>
              <a:t>4. The evolution of lactose tolerance within human groups in East Africa does not represent a deliberate decision, yet this evolutionary change appears logical. Many students perceive adaptations as deliberate events with purpose. As students develop a better understanding of the mechanisms of evolution, it will be important to point out that mutations arise by chance, with the culling hand of natural selection favoring traits that convey an advantage. Organisms cannot plan evolutionary change. </a:t>
            </a:r>
          </a:p>
          <a:p>
            <a:r>
              <a:rPr lang="en-US" altLang="zh-CN" b="1">
                <a:ea typeface="宋体" charset="0"/>
                <a:cs typeface="宋体" charset="0"/>
              </a:rPr>
              <a:t>Teaching Tips</a:t>
            </a:r>
            <a:endParaRPr lang="en-US" altLang="zh-CN">
              <a:ea typeface="宋体" charset="0"/>
              <a:cs typeface="宋体" charset="0"/>
            </a:endParaRPr>
          </a:p>
          <a:p>
            <a:r>
              <a:rPr lang="en-US" altLang="zh-CN">
                <a:ea typeface="宋体" charset="0"/>
                <a:cs typeface="宋体" charset="0"/>
              </a:rPr>
              <a:t>1. Consider reinforcing the three main sources of calories with food items that clearly represent each group. Bring clear examples to class as visual references; for example, a can of Coke or a bag of sugar for carbohydrates, a tub of margarine for lipids, and some beef jerky for protein (although some fat and carbohydrates might also be included).</a:t>
            </a:r>
            <a:br>
              <a:rPr lang="en-US" altLang="zh-CN">
                <a:ea typeface="宋体" charset="0"/>
                <a:cs typeface="宋体" charset="0"/>
              </a:rPr>
            </a:br>
            <a:r>
              <a:rPr lang="en-US" altLang="zh-CN">
                <a:ea typeface="宋体" charset="0"/>
                <a:cs typeface="宋体" charset="0"/>
              </a:rPr>
              <a:t>2. If your lectures will eventually include details of glycolysis and aerobic respiration, this is a good point to introduce the basic concepts of glucose as fuel. Just introducing this conceptual formula might help: eating glucose + breathing in oxygen (yields) water + usable energy (used to build ATP) + heat + exhaled CO</a:t>
            </a:r>
            <a:r>
              <a:rPr lang="en-US" altLang="zh-CN" baseline="-25000">
                <a:ea typeface="宋体" charset="0"/>
                <a:cs typeface="宋体" charset="0"/>
              </a:rPr>
              <a:t>2</a:t>
            </a:r>
            <a:r>
              <a:rPr lang="en-US" altLang="zh-CN">
                <a:ea typeface="宋体" charset="0"/>
                <a:cs typeface="宋体" charset="0"/>
              </a:rPr>
              <a:t>.</a:t>
            </a:r>
            <a:br>
              <a:rPr lang="en-US" altLang="zh-CN">
                <a:ea typeface="宋体" charset="0"/>
                <a:cs typeface="宋体" charset="0"/>
              </a:rPr>
            </a:br>
            <a:r>
              <a:rPr lang="en-US" altLang="zh-CN">
                <a:ea typeface="宋体" charset="0"/>
                <a:cs typeface="宋体" charset="0"/>
              </a:rPr>
              <a:t>3. The section about our use of sugars may be of considerable interest to your students, who might not be expecting much interest in a lecture about organic chemistry. Consider an assignment for each student to bring to class a product label indicating high-fructose corn syrup (HFCS) as an ingredient.</a:t>
            </a:r>
            <a:br>
              <a:rPr lang="en-US" altLang="zh-CN">
                <a:ea typeface="宋体" charset="0"/>
                <a:cs typeface="宋体" charset="0"/>
              </a:rPr>
            </a:br>
            <a:r>
              <a:rPr lang="en-US" altLang="zh-CN">
                <a:ea typeface="宋体" charset="0"/>
                <a:cs typeface="宋体" charset="0"/>
              </a:rPr>
              <a:t>4. Learning the definitions of word roots is invaluable when learning science. Learning the meaning of the prefix word roots </a:t>
            </a:r>
            <a:r>
              <a:rPr lang="zh-CN" altLang="en-US">
                <a:ea typeface="ヒラギノ角ゴ Pro W3" charset="0"/>
                <a:cs typeface="ヒラギノ角ゴ Pro W3" charset="0"/>
              </a:rPr>
              <a:t>“m</a:t>
            </a:r>
            <a:r>
              <a:rPr lang="zh-CN">
                <a:ea typeface="宋体" charset="0"/>
                <a:cs typeface="宋体" charset="0"/>
              </a:rPr>
              <a:t>o</a:t>
            </a:r>
            <a:r>
              <a:rPr lang="en-US" altLang="zh-CN">
                <a:ea typeface="宋体" charset="0"/>
                <a:cs typeface="宋体" charset="0"/>
              </a:rPr>
              <a:t>no” (one), </a:t>
            </a:r>
            <a:r>
              <a:rPr lang="zh-CN" altLang="en-US">
                <a:ea typeface="ヒラギノ角ゴ Pro W3" charset="0"/>
                <a:cs typeface="ヒラギノ角ゴ Pro W3" charset="0"/>
              </a:rPr>
              <a:t>“d</a:t>
            </a:r>
            <a:r>
              <a:rPr lang="zh-CN">
                <a:ea typeface="宋体" charset="0"/>
                <a:cs typeface="宋体" charset="0"/>
              </a:rPr>
              <a:t>i</a:t>
            </a:r>
            <a:r>
              <a:rPr lang="en-US" altLang="zh-CN">
                <a:ea typeface="宋体" charset="0"/>
                <a:cs typeface="宋体" charset="0"/>
              </a:rPr>
              <a:t>” (two), and </a:t>
            </a:r>
            <a:r>
              <a:rPr lang="zh-CN" altLang="en-US">
                <a:ea typeface="ヒラギノ角ゴ Pro W3" charset="0"/>
                <a:cs typeface="ヒラギノ角ゴ Pro W3" charset="0"/>
              </a:rPr>
              <a:t>“p</a:t>
            </a:r>
            <a:r>
              <a:rPr lang="zh-CN">
                <a:ea typeface="宋体" charset="0"/>
                <a:cs typeface="宋体" charset="0"/>
              </a:rPr>
              <a:t>o</a:t>
            </a:r>
            <a:r>
              <a:rPr lang="en-US" altLang="zh-CN">
                <a:ea typeface="宋体" charset="0"/>
                <a:cs typeface="宋体" charset="0"/>
              </a:rPr>
              <a:t>ly” (many) helps to distinguish the structures of various carbohydrates.</a:t>
            </a:r>
            <a:br>
              <a:rPr lang="en-US" altLang="zh-CN">
                <a:ea typeface="宋体" charset="0"/>
                <a:cs typeface="宋体" charset="0"/>
              </a:rPr>
            </a:br>
            <a:r>
              <a:rPr lang="en-US" altLang="zh-CN">
                <a:ea typeface="宋体" charset="0"/>
                <a:cs typeface="宋体" charset="0"/>
              </a:rPr>
              <a:t>5. Consider an assignment for students to find reliable sources that discuss high sugar consumption in the modern diet. The key, of course, is in the quality of the resource. Consider narrowing down the categories to certain nonprofit health organizations (American Cancer Society, American Heart Association, and the like) and peer-reviewed journals.</a:t>
            </a:r>
            <a:br>
              <a:rPr lang="en-US" altLang="zh-CN">
                <a:ea typeface="宋体" charset="0"/>
                <a:cs typeface="宋体" charset="0"/>
              </a:rPr>
            </a:br>
            <a:r>
              <a:rPr lang="en-US" altLang="zh-CN">
                <a:ea typeface="宋体" charset="0"/>
                <a:cs typeface="宋体" charset="0"/>
              </a:rPr>
              <a:t>6. A simple exercise demonstrates the enzymatic breakdown of starches into sugars. If students place an unsalted cracker in their mouths, holding it in their mouths while it mixes well with saliva, they might soon notice that a sweeter taste begins to emerge. The salivary enzyme amylase begins the digestion of starches into disaccharides, which may be degraded further by other enzymes. These disaccharides are the source of the sweet taste.</a:t>
            </a:r>
            <a:br>
              <a:rPr lang="en-US" altLang="zh-CN">
                <a:ea typeface="宋体" charset="0"/>
                <a:cs typeface="宋体" charset="0"/>
              </a:rPr>
            </a:br>
            <a:r>
              <a:rPr lang="en-US" altLang="zh-CN">
                <a:ea typeface="宋体" charset="0"/>
                <a:cs typeface="宋体" charset="0"/>
              </a:rPr>
              <a:t>7. The cellophane wrap often used to package foods is a biodegradable material derived from cellulose. Consider challenging students to create a list of other cellulose-derived products (such as paper).</a:t>
            </a:r>
            <a:br>
              <a:rPr lang="en-US" altLang="zh-CN">
                <a:ea typeface="宋体" charset="0"/>
                <a:cs typeface="宋体" charset="0"/>
              </a:rPr>
            </a:br>
            <a:r>
              <a:rPr lang="en-US" altLang="zh-CN">
                <a:ea typeface="宋体" charset="0"/>
                <a:cs typeface="宋体" charset="0"/>
              </a:rPr>
              <a:t>8. An adult human may store about a half of a kilogram of glycogen in the liver and muscles of the body, depending on recent dietary habits. A person who begins dieting might soon notice an immediate weight loss of 2–4 pounds (1–2 kilograms) over several days, reflecting reductions in stored glycogen, water, and intestinal contents (among other factors).</a:t>
            </a:r>
            <a:br>
              <a:rPr lang="en-US" altLang="zh-CN">
                <a:ea typeface="宋体" charset="0"/>
                <a:cs typeface="宋体" charset="0"/>
              </a:rPr>
            </a:br>
            <a:r>
              <a:rPr lang="en-US" altLang="zh-CN">
                <a:ea typeface="宋体" charset="0"/>
                <a:cs typeface="宋体" charset="0"/>
              </a:rPr>
              <a:t>9. Another simple demonstration can illustrate hydrophobic and hydrophilic substances. In front of the class, mix colored water and a yellow oil (corn or canola oil work well). Shake up the mixture and then watch as the two separate. (You may have a mixture already made that remains separated; however, the dyes may bleed between the oil and the water.)</a:t>
            </a:r>
            <a:br>
              <a:rPr lang="en-US" altLang="zh-CN">
                <a:ea typeface="宋体" charset="0"/>
                <a:cs typeface="宋体" charset="0"/>
              </a:rPr>
            </a:br>
            <a:r>
              <a:rPr lang="en-US" altLang="zh-CN">
                <a:ea typeface="宋体" charset="0"/>
                <a:cs typeface="宋体" charset="0"/>
              </a:rPr>
              <a:t>10. Margarine in stores commonly comes in liquid squeeze containers, in tubs, and in sticks. These forms reflect increasing amounts of hydrogenation, gradually increasing the stiffness from a liquid, to a firmer spread, to a firm stick of margarine. As noted in the text, recent studies have suggested that unsaturated oils become increasingly unhealthy as they are hydrogenated. Perhaps your students can find references to this correlation on the Internet.</a:t>
            </a:r>
            <a:br>
              <a:rPr lang="en-US" altLang="zh-CN">
                <a:ea typeface="宋体" charset="0"/>
                <a:cs typeface="宋体" charset="0"/>
              </a:rPr>
            </a:br>
            <a:r>
              <a:rPr lang="en-US" altLang="zh-CN">
                <a:ea typeface="宋体" charset="0"/>
                <a:cs typeface="宋体" charset="0"/>
              </a:rPr>
              <a:t>11. Many analogies relate to students the diversity of proteins that can be made from just 20 amino acids. The authors note that our language uses combinations of 26 letters to form words. Proteins are much longer </a:t>
            </a:r>
            <a:r>
              <a:rPr lang="zh-CN" altLang="en-US">
                <a:ea typeface="ヒラギノ角ゴ Pro W3" charset="0"/>
                <a:cs typeface="ヒラギノ角ゴ Pro W3" charset="0"/>
              </a:rPr>
              <a:t>“w</a:t>
            </a:r>
            <a:r>
              <a:rPr lang="zh-CN">
                <a:ea typeface="宋体" charset="0"/>
                <a:cs typeface="宋体" charset="0"/>
              </a:rPr>
              <a:t>o</a:t>
            </a:r>
            <a:r>
              <a:rPr lang="en-US" altLang="zh-CN">
                <a:ea typeface="宋体" charset="0"/>
                <a:cs typeface="宋体" charset="0"/>
              </a:rPr>
              <a:t>rds”, creating even more diversity. Another analogy is to trains. This builds on the earlier analogy when polymers were introduced. Imagine making different trains about 100 cars long, using any combination of 20 types of railroad cars. Mathematically, the number of possible trains is 20</a:t>
            </a:r>
            <a:r>
              <a:rPr lang="en-US" altLang="zh-CN" baseline="30000">
                <a:ea typeface="宋体" charset="0"/>
                <a:cs typeface="宋体" charset="0"/>
              </a:rPr>
              <a:t>100</a:t>
            </a:r>
            <a:r>
              <a:rPr lang="en-US" altLang="zh-CN">
                <a:ea typeface="宋体" charset="0"/>
                <a:cs typeface="宋体" charset="0"/>
              </a:rPr>
              <a:t>, a number beyond imagination.</a:t>
            </a:r>
            <a:br>
              <a:rPr lang="en-US" altLang="zh-CN">
                <a:ea typeface="宋体" charset="0"/>
                <a:cs typeface="宋体" charset="0"/>
              </a:rPr>
            </a:br>
            <a:r>
              <a:rPr lang="en-US" altLang="zh-CN">
                <a:ea typeface="宋体" charset="0"/>
                <a:cs typeface="宋体" charset="0"/>
              </a:rPr>
              <a:t>12. The authors note that the difference between a polypeptide and a protein is analogous to the relationship between a long strand of yarn and a sweater knitted from yarn. Proteins are clearly more complex!</a:t>
            </a:r>
            <a:br>
              <a:rPr lang="en-US" altLang="zh-CN">
                <a:ea typeface="宋体" charset="0"/>
                <a:cs typeface="宋体" charset="0"/>
              </a:rPr>
            </a:br>
            <a:r>
              <a:rPr lang="en-US" altLang="zh-CN">
                <a:ea typeface="宋体" charset="0"/>
                <a:cs typeface="宋体" charset="0"/>
              </a:rPr>
              <a:t>13. Most cooking results in changes in the texture and color of a food. The brown color of a steak is the product of the denaturation of proteins. Fixatives such as formalin also denature proteins and cause color changes. Students who have dissected vertebrates will realize that the brown color of the muscles makes it look as if the animal has been cooked.</a:t>
            </a:r>
            <a:br>
              <a:rPr lang="en-US" altLang="zh-CN">
                <a:ea typeface="宋体" charset="0"/>
                <a:cs typeface="宋体" charset="0"/>
              </a:rPr>
            </a:br>
            <a:r>
              <a:rPr lang="en-US" altLang="zh-CN">
                <a:ea typeface="宋体" charset="0"/>
                <a:cs typeface="宋体" charset="0"/>
              </a:rPr>
              <a:t>14. Consider this assignment to wrap up the presence of organic molecules in our diets. Have students working individually or in small groups analyze a food label listing the components of a McDonald’s Big Mac. Note the most abundant organic molecule class (perhaps by weight) found in each component.</a:t>
            </a:r>
            <a:br>
              <a:rPr lang="en-US" altLang="zh-CN">
                <a:ea typeface="宋体" charset="0"/>
                <a:cs typeface="宋体" charset="0"/>
              </a:rPr>
            </a:br>
            <a:r>
              <a:rPr lang="en-US" altLang="zh-CN">
                <a:ea typeface="宋体" charset="0"/>
                <a:cs typeface="宋体" charset="0"/>
              </a:rPr>
              <a:t>15. The </a:t>
            </a:r>
            <a:r>
              <a:rPr lang="zh-CN" altLang="en-US">
                <a:ea typeface="ヒラギノ角ゴ Pro W3" charset="0"/>
                <a:cs typeface="ヒラギノ角ゴ Pro W3" charset="0"/>
              </a:rPr>
              <a:t>“N</a:t>
            </a:r>
            <a:r>
              <a:rPr lang="zh-CN">
                <a:ea typeface="宋体" charset="0"/>
                <a:cs typeface="宋体" charset="0"/>
              </a:rPr>
              <a:t>A</a:t>
            </a:r>
            <a:r>
              <a:rPr lang="en-US" altLang="zh-CN">
                <a:ea typeface="宋体" charset="0"/>
                <a:cs typeface="宋体" charset="0"/>
              </a:rPr>
              <a:t>” in DNA and RNA represents </a:t>
            </a:r>
            <a:r>
              <a:rPr lang="zh-CN" altLang="en-US">
                <a:ea typeface="ヒラギノ角ゴ Pro W3" charset="0"/>
                <a:cs typeface="ヒラギノ角ゴ Pro W3" charset="0"/>
              </a:rPr>
              <a:t>‘n</a:t>
            </a:r>
            <a:r>
              <a:rPr lang="zh-CN">
                <a:ea typeface="宋体" charset="0"/>
                <a:cs typeface="宋体" charset="0"/>
              </a:rPr>
              <a:t>u</a:t>
            </a:r>
            <a:r>
              <a:rPr lang="en-US" altLang="zh-CN">
                <a:ea typeface="宋体" charset="0"/>
                <a:cs typeface="宋体" charset="0"/>
              </a:rPr>
              <a:t>cleic acid”. Students often do not make this association without assistance.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742950" indent="-285750" defTabSz="1776413">
              <a:defRPr sz="1200">
                <a:solidFill>
                  <a:schemeClr val="tx1"/>
                </a:solidFill>
                <a:latin typeface="Times New Roman" charset="0"/>
                <a:ea typeface="ＭＳ Ｐゴシック" charset="0"/>
                <a:cs typeface="ＭＳ Ｐゴシック" charset="0"/>
              </a:defRPr>
            </a:lvl2pPr>
            <a:lvl3pPr marL="1143000" indent="-228600" defTabSz="1776413">
              <a:defRPr sz="1200">
                <a:solidFill>
                  <a:schemeClr val="tx1"/>
                </a:solidFill>
                <a:latin typeface="Times New Roman" charset="0"/>
                <a:ea typeface="ＭＳ Ｐゴシック" charset="0"/>
              </a:defRPr>
            </a:lvl3pPr>
            <a:lvl4pPr marL="1600200" indent="-228600" defTabSz="1776413">
              <a:defRPr sz="1200">
                <a:solidFill>
                  <a:schemeClr val="tx1"/>
                </a:solidFill>
                <a:latin typeface="Times New Roman" charset="0"/>
                <a:ea typeface="ＭＳ Ｐゴシック" charset="0"/>
              </a:defRPr>
            </a:lvl4pPr>
            <a:lvl5pPr marL="2057400" indent="-228600" defTabSz="1776413">
              <a:defRPr sz="1200">
                <a:solidFill>
                  <a:schemeClr val="tx1"/>
                </a:solidFill>
                <a:latin typeface="Times New Roman" charset="0"/>
                <a:ea typeface="ＭＳ Ｐゴシック" charset="0"/>
              </a:defRPr>
            </a:lvl5pPr>
            <a:lvl6pPr marL="25146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164D00D9-F73B-7A47-B180-77952F669EA5}" type="slidenum">
              <a:rPr lang="en-US" altLang="zh-CN">
                <a:latin typeface="Arial" charset="0"/>
                <a:ea typeface="宋体" charset="0"/>
              </a:rPr>
              <a:pPr algn="r" eaLnBrk="0" hangingPunct="0"/>
              <a:t>13</a:t>
            </a:fld>
            <a:endParaRPr lang="en-US" altLang="zh-CN">
              <a:latin typeface="Arial" charset="0"/>
              <a:ea typeface="宋体" charset="0"/>
            </a:endParaRPr>
          </a:p>
        </p:txBody>
      </p:sp>
      <p:sp>
        <p:nvSpPr>
          <p:cNvPr id="19865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98660" name="Rectangle 3"/>
          <p:cNvSpPr>
            <a:spLocks noGrp="1" noChangeArrowheads="1"/>
          </p:cNvSpPr>
          <p:nvPr>
            <p:ph type="body" idx="1"/>
          </p:nvPr>
        </p:nvSpPr>
        <p:spPr>
          <a:xfrm>
            <a:off x="914760" y="4343247"/>
            <a:ext cx="5028481" cy="4115259"/>
          </a:xfrm>
          <a:solidFill>
            <a:srgbClr val="FFFFFF"/>
          </a:solidFill>
          <a:ln>
            <a:solidFill>
              <a:srgbClr val="000000"/>
            </a:solidFill>
          </a:ln>
        </p:spPr>
        <p:txBody>
          <a:bodyPr lIns="91436" tIns="45718" rIns="91436" bIns="45718"/>
          <a:lstStyle/>
          <a:p>
            <a:r>
              <a:rPr lang="en-US" altLang="zh-CN" b="1">
                <a:ea typeface="宋体" charset="0"/>
                <a:cs typeface="宋体" charset="0"/>
              </a:rPr>
              <a:t>Student Misconceptions and Concerns</a:t>
            </a:r>
            <a:endParaRPr lang="en-US" altLang="zh-CN">
              <a:ea typeface="宋体" charset="0"/>
              <a:cs typeface="宋体" charset="0"/>
            </a:endParaRPr>
          </a:p>
          <a:p>
            <a:r>
              <a:rPr lang="en-US" altLang="zh-CN">
                <a:ea typeface="宋体" charset="0"/>
                <a:cs typeface="宋体" charset="0"/>
              </a:rPr>
              <a:t>1. The abstract nature of chemistry can be discouraging to many students. Consider starting out this section of the lecture by examining the chemical groups on a food nutrition label. Candy bars with peanuts are particularly useful as they contain significant amounts of all three sources of calories (carbohydrates, proteins, and lipids).</a:t>
            </a:r>
            <a:br>
              <a:rPr lang="en-US" altLang="zh-CN">
                <a:ea typeface="宋体" charset="0"/>
                <a:cs typeface="宋体" charset="0"/>
              </a:rPr>
            </a:br>
            <a:r>
              <a:rPr lang="en-US" altLang="zh-CN">
                <a:ea typeface="宋体" charset="0"/>
                <a:cs typeface="宋体" charset="0"/>
              </a:rPr>
              <a:t>2. Students might struggle to extrapolate the properties of lipids to their roles in an organism. Ducks float because their feathers repel water instead of attracting it. Hair on your head remains flexible because of oils produced in your scalp. Examples such as these help connect the abstract properties of lipids to concrete examples in our world.</a:t>
            </a:r>
            <a:br>
              <a:rPr lang="en-US" altLang="zh-CN">
                <a:ea typeface="宋体" charset="0"/>
                <a:cs typeface="宋体" charset="0"/>
              </a:rPr>
            </a:br>
            <a:r>
              <a:rPr lang="en-US" altLang="zh-CN">
                <a:ea typeface="宋体" charset="0"/>
                <a:cs typeface="宋体" charset="0"/>
              </a:rPr>
              <a:t>3. The functional significance of protein shape is an abstract molecular example of form and function relationships, which might be new to some students. The binding of an enzyme to its substrate is a type of molecular handshake, which permits specific interactions. To help students think about form and function relationships, share some concrete analogies in their lives—perhaps flathead and Phillips screwdrivers that match the proper type of screws or the fit of a hand into a glove.</a:t>
            </a:r>
            <a:br>
              <a:rPr lang="en-US" altLang="zh-CN">
                <a:ea typeface="宋体" charset="0"/>
                <a:cs typeface="宋体" charset="0"/>
              </a:rPr>
            </a:br>
            <a:r>
              <a:rPr lang="en-US" altLang="zh-CN">
                <a:ea typeface="宋体" charset="0"/>
                <a:cs typeface="宋体" charset="0"/>
              </a:rPr>
              <a:t>4. The evolution of lactose tolerance within human groups in East Africa does not represent a deliberate decision, yet this evolutionary change appears logical. Many students perceive adaptations as deliberate events with purpose. As students develop a better understanding of the mechanisms of evolution, it will be important to point out that mutations arise by chance, with the culling hand of natural selection favoring traits that convey an advantage. Organisms cannot plan evolutionary change. </a:t>
            </a:r>
          </a:p>
          <a:p>
            <a:r>
              <a:rPr lang="en-US" altLang="zh-CN" b="1">
                <a:ea typeface="宋体" charset="0"/>
                <a:cs typeface="宋体" charset="0"/>
              </a:rPr>
              <a:t>Teaching Tips</a:t>
            </a:r>
            <a:endParaRPr lang="en-US" altLang="zh-CN">
              <a:ea typeface="宋体" charset="0"/>
              <a:cs typeface="宋体" charset="0"/>
            </a:endParaRPr>
          </a:p>
          <a:p>
            <a:r>
              <a:rPr lang="en-US" altLang="zh-CN">
                <a:ea typeface="宋体" charset="0"/>
                <a:cs typeface="宋体" charset="0"/>
              </a:rPr>
              <a:t>1. Consider reinforcing the three main sources of calories with food items that clearly represent each group. Bring clear examples to class as visual references; for example, a can of Coke or a bag of sugar for carbohydrates, a tub of margarine for lipids, and some beef jerky for protein (although some fat and carbohydrates might also be included).</a:t>
            </a:r>
            <a:br>
              <a:rPr lang="en-US" altLang="zh-CN">
                <a:ea typeface="宋体" charset="0"/>
                <a:cs typeface="宋体" charset="0"/>
              </a:rPr>
            </a:br>
            <a:r>
              <a:rPr lang="en-US" altLang="zh-CN">
                <a:ea typeface="宋体" charset="0"/>
                <a:cs typeface="宋体" charset="0"/>
              </a:rPr>
              <a:t>2. If your lectures will eventually include details of glycolysis and aerobic respiration, this is a good point to introduce the basic concepts of glucose as fuel. Just introducing this conceptual formula might help: eating glucose + breathing in oxygen (yields) water + usable energy (used to build ATP) + heat + exhaled CO</a:t>
            </a:r>
            <a:r>
              <a:rPr lang="en-US" altLang="zh-CN" baseline="-25000">
                <a:ea typeface="宋体" charset="0"/>
                <a:cs typeface="宋体" charset="0"/>
              </a:rPr>
              <a:t>2</a:t>
            </a:r>
            <a:r>
              <a:rPr lang="en-US" altLang="zh-CN">
                <a:ea typeface="宋体" charset="0"/>
                <a:cs typeface="宋体" charset="0"/>
              </a:rPr>
              <a:t>.</a:t>
            </a:r>
            <a:br>
              <a:rPr lang="en-US" altLang="zh-CN">
                <a:ea typeface="宋体" charset="0"/>
                <a:cs typeface="宋体" charset="0"/>
              </a:rPr>
            </a:br>
            <a:r>
              <a:rPr lang="en-US" altLang="zh-CN">
                <a:ea typeface="宋体" charset="0"/>
                <a:cs typeface="宋体" charset="0"/>
              </a:rPr>
              <a:t>3. The section about our use of sugars may be of considerable interest to your students, who might not be expecting much interest in a lecture about organic chemistry. Consider an assignment for each student to bring to class a product label indicating high-fructose corn syrup (HFCS) as an ingredient.</a:t>
            </a:r>
            <a:br>
              <a:rPr lang="en-US" altLang="zh-CN">
                <a:ea typeface="宋体" charset="0"/>
                <a:cs typeface="宋体" charset="0"/>
              </a:rPr>
            </a:br>
            <a:r>
              <a:rPr lang="en-US" altLang="zh-CN">
                <a:ea typeface="宋体" charset="0"/>
                <a:cs typeface="宋体" charset="0"/>
              </a:rPr>
              <a:t>4. Learning the definitions of word roots is invaluable when learning science. Learning the meaning of the prefix word roots </a:t>
            </a:r>
            <a:r>
              <a:rPr lang="zh-CN" altLang="en-US">
                <a:ea typeface="ヒラギノ角ゴ Pro W3" charset="0"/>
                <a:cs typeface="ヒラギノ角ゴ Pro W3" charset="0"/>
              </a:rPr>
              <a:t>“m</a:t>
            </a:r>
            <a:r>
              <a:rPr lang="zh-CN">
                <a:ea typeface="宋体" charset="0"/>
                <a:cs typeface="宋体" charset="0"/>
              </a:rPr>
              <a:t>o</a:t>
            </a:r>
            <a:r>
              <a:rPr lang="en-US" altLang="zh-CN">
                <a:ea typeface="宋体" charset="0"/>
                <a:cs typeface="宋体" charset="0"/>
              </a:rPr>
              <a:t>no” (one), </a:t>
            </a:r>
            <a:r>
              <a:rPr lang="zh-CN" altLang="en-US">
                <a:ea typeface="ヒラギノ角ゴ Pro W3" charset="0"/>
                <a:cs typeface="ヒラギノ角ゴ Pro W3" charset="0"/>
              </a:rPr>
              <a:t>“d</a:t>
            </a:r>
            <a:r>
              <a:rPr lang="zh-CN">
                <a:ea typeface="宋体" charset="0"/>
                <a:cs typeface="宋体" charset="0"/>
              </a:rPr>
              <a:t>i</a:t>
            </a:r>
            <a:r>
              <a:rPr lang="en-US" altLang="zh-CN">
                <a:ea typeface="宋体" charset="0"/>
                <a:cs typeface="宋体" charset="0"/>
              </a:rPr>
              <a:t>” (two), and </a:t>
            </a:r>
            <a:r>
              <a:rPr lang="zh-CN" altLang="en-US">
                <a:ea typeface="ヒラギノ角ゴ Pro W3" charset="0"/>
                <a:cs typeface="ヒラギノ角ゴ Pro W3" charset="0"/>
              </a:rPr>
              <a:t>“p</a:t>
            </a:r>
            <a:r>
              <a:rPr lang="zh-CN">
                <a:ea typeface="宋体" charset="0"/>
                <a:cs typeface="宋体" charset="0"/>
              </a:rPr>
              <a:t>o</a:t>
            </a:r>
            <a:r>
              <a:rPr lang="en-US" altLang="zh-CN">
                <a:ea typeface="宋体" charset="0"/>
                <a:cs typeface="宋体" charset="0"/>
              </a:rPr>
              <a:t>ly” (many) helps to distinguish the structures of various carbohydrates.</a:t>
            </a:r>
            <a:br>
              <a:rPr lang="en-US" altLang="zh-CN">
                <a:ea typeface="宋体" charset="0"/>
                <a:cs typeface="宋体" charset="0"/>
              </a:rPr>
            </a:br>
            <a:r>
              <a:rPr lang="en-US" altLang="zh-CN">
                <a:ea typeface="宋体" charset="0"/>
                <a:cs typeface="宋体" charset="0"/>
              </a:rPr>
              <a:t>5. Consider an assignment for students to find reliable sources that discuss high sugar consumption in the modern diet. The key, of course, is in the quality of the resource. Consider narrowing down the categories to certain nonprofit health organizations (American Cancer Society, American Heart Association, and the like) and peer-reviewed journals.</a:t>
            </a:r>
            <a:br>
              <a:rPr lang="en-US" altLang="zh-CN">
                <a:ea typeface="宋体" charset="0"/>
                <a:cs typeface="宋体" charset="0"/>
              </a:rPr>
            </a:br>
            <a:r>
              <a:rPr lang="en-US" altLang="zh-CN">
                <a:ea typeface="宋体" charset="0"/>
                <a:cs typeface="宋体" charset="0"/>
              </a:rPr>
              <a:t>6. A simple exercise demonstrates the enzymatic breakdown of starches into sugars. If students place an unsalted cracker in their mouths, holding it in their mouths while it mixes well with saliva, they might soon notice that a sweeter taste begins to emerge. The salivary enzyme amylase begins the digestion of starches into disaccharides, which may be degraded further by other enzymes. These disaccharides are the source of the sweet taste.</a:t>
            </a:r>
            <a:br>
              <a:rPr lang="en-US" altLang="zh-CN">
                <a:ea typeface="宋体" charset="0"/>
                <a:cs typeface="宋体" charset="0"/>
              </a:rPr>
            </a:br>
            <a:r>
              <a:rPr lang="en-US" altLang="zh-CN">
                <a:ea typeface="宋体" charset="0"/>
                <a:cs typeface="宋体" charset="0"/>
              </a:rPr>
              <a:t>7. The cellophane wrap often used to package foods is a biodegradable material derived from cellulose. Consider challenging students to create a list of other cellulose-derived products (such as paper).</a:t>
            </a:r>
            <a:br>
              <a:rPr lang="en-US" altLang="zh-CN">
                <a:ea typeface="宋体" charset="0"/>
                <a:cs typeface="宋体" charset="0"/>
              </a:rPr>
            </a:br>
            <a:r>
              <a:rPr lang="en-US" altLang="zh-CN">
                <a:ea typeface="宋体" charset="0"/>
                <a:cs typeface="宋体" charset="0"/>
              </a:rPr>
              <a:t>8. An adult human may store about a half of a kilogram of glycogen in the liver and muscles of the body, depending on recent dietary habits. A person who begins dieting might soon notice an immediate weight loss of 2–4 pounds (1–2 kilograms) over several days, reflecting reductions in stored glycogen, water, and intestinal contents (among other factors).</a:t>
            </a:r>
            <a:br>
              <a:rPr lang="en-US" altLang="zh-CN">
                <a:ea typeface="宋体" charset="0"/>
                <a:cs typeface="宋体" charset="0"/>
              </a:rPr>
            </a:br>
            <a:r>
              <a:rPr lang="en-US" altLang="zh-CN">
                <a:ea typeface="宋体" charset="0"/>
                <a:cs typeface="宋体" charset="0"/>
              </a:rPr>
              <a:t>9. Another simple demonstration can illustrate hydrophobic and hydrophilic substances. In front of the class, mix colored water and a yellow oil (corn or canola oil work well). Shake up the mixture and then watch as the two separate. (You may have a mixture already made that remains separated; however, the dyes may bleed between the oil and the water.)</a:t>
            </a:r>
            <a:br>
              <a:rPr lang="en-US" altLang="zh-CN">
                <a:ea typeface="宋体" charset="0"/>
                <a:cs typeface="宋体" charset="0"/>
              </a:rPr>
            </a:br>
            <a:r>
              <a:rPr lang="en-US" altLang="zh-CN">
                <a:ea typeface="宋体" charset="0"/>
                <a:cs typeface="宋体" charset="0"/>
              </a:rPr>
              <a:t>10. Margarine in stores commonly comes in liquid squeeze containers, in tubs, and in sticks. These forms reflect increasing amounts of hydrogenation, gradually increasing the stiffness from a liquid, to a firmer spread, to a firm stick of margarine. As noted in the text, recent studies have suggested that unsaturated oils become increasingly unhealthy as they are hydrogenated. Perhaps your students can find references to this correlation on the Internet.</a:t>
            </a:r>
            <a:br>
              <a:rPr lang="en-US" altLang="zh-CN">
                <a:ea typeface="宋体" charset="0"/>
                <a:cs typeface="宋体" charset="0"/>
              </a:rPr>
            </a:br>
            <a:r>
              <a:rPr lang="en-US" altLang="zh-CN">
                <a:ea typeface="宋体" charset="0"/>
                <a:cs typeface="宋体" charset="0"/>
              </a:rPr>
              <a:t>11. Many analogies relate to students the diversity of proteins that can be made from just 20 amino acids. The authors note that our language uses combinations of 26 letters to form words. Proteins are much longer </a:t>
            </a:r>
            <a:r>
              <a:rPr lang="zh-CN" altLang="en-US">
                <a:ea typeface="ヒラギノ角ゴ Pro W3" charset="0"/>
                <a:cs typeface="ヒラギノ角ゴ Pro W3" charset="0"/>
              </a:rPr>
              <a:t>“w</a:t>
            </a:r>
            <a:r>
              <a:rPr lang="zh-CN">
                <a:ea typeface="宋体" charset="0"/>
                <a:cs typeface="宋体" charset="0"/>
              </a:rPr>
              <a:t>o</a:t>
            </a:r>
            <a:r>
              <a:rPr lang="en-US" altLang="zh-CN">
                <a:ea typeface="宋体" charset="0"/>
                <a:cs typeface="宋体" charset="0"/>
              </a:rPr>
              <a:t>rds”, creating even more diversity. Another analogy is to trains. This builds on the earlier analogy when polymers were introduced. Imagine making different trains about 100 cars long, using any combination of 20 types of railroad cars. Mathematically, the number of possible trains is 20</a:t>
            </a:r>
            <a:r>
              <a:rPr lang="en-US" altLang="zh-CN" baseline="30000">
                <a:ea typeface="宋体" charset="0"/>
                <a:cs typeface="宋体" charset="0"/>
              </a:rPr>
              <a:t>100</a:t>
            </a:r>
            <a:r>
              <a:rPr lang="en-US" altLang="zh-CN">
                <a:ea typeface="宋体" charset="0"/>
                <a:cs typeface="宋体" charset="0"/>
              </a:rPr>
              <a:t>, a number beyond imagination.</a:t>
            </a:r>
            <a:br>
              <a:rPr lang="en-US" altLang="zh-CN">
                <a:ea typeface="宋体" charset="0"/>
                <a:cs typeface="宋体" charset="0"/>
              </a:rPr>
            </a:br>
            <a:r>
              <a:rPr lang="en-US" altLang="zh-CN">
                <a:ea typeface="宋体" charset="0"/>
                <a:cs typeface="宋体" charset="0"/>
              </a:rPr>
              <a:t>12. The authors note that the difference between a polypeptide and a protein is analogous to the relationship between a long strand of yarn and a sweater knitted from yarn. Proteins are clearly more complex!</a:t>
            </a:r>
            <a:br>
              <a:rPr lang="en-US" altLang="zh-CN">
                <a:ea typeface="宋体" charset="0"/>
                <a:cs typeface="宋体" charset="0"/>
              </a:rPr>
            </a:br>
            <a:r>
              <a:rPr lang="en-US" altLang="zh-CN">
                <a:ea typeface="宋体" charset="0"/>
                <a:cs typeface="宋体" charset="0"/>
              </a:rPr>
              <a:t>13. Most cooking results in changes in the texture and color of a food. The brown color of a steak is the product of the denaturation of proteins. Fixatives such as formalin also denature proteins and cause color changes. Students who have dissected vertebrates will realize that the brown color of the muscles makes it look as if the animal has been cooked.</a:t>
            </a:r>
            <a:br>
              <a:rPr lang="en-US" altLang="zh-CN">
                <a:ea typeface="宋体" charset="0"/>
                <a:cs typeface="宋体" charset="0"/>
              </a:rPr>
            </a:br>
            <a:r>
              <a:rPr lang="en-US" altLang="zh-CN">
                <a:ea typeface="宋体" charset="0"/>
                <a:cs typeface="宋体" charset="0"/>
              </a:rPr>
              <a:t>14. Consider this assignment to wrap up the presence of organic molecules in our diets. Have students working individually or in small groups analyze a food label listing the components of a McDonald’s Big Mac. Note the most abundant organic molecule class (perhaps by weight) found in each component.</a:t>
            </a:r>
            <a:br>
              <a:rPr lang="en-US" altLang="zh-CN">
                <a:ea typeface="宋体" charset="0"/>
                <a:cs typeface="宋体" charset="0"/>
              </a:rPr>
            </a:br>
            <a:r>
              <a:rPr lang="en-US" altLang="zh-CN">
                <a:ea typeface="宋体" charset="0"/>
                <a:cs typeface="宋体" charset="0"/>
              </a:rPr>
              <a:t>15. The </a:t>
            </a:r>
            <a:r>
              <a:rPr lang="zh-CN" altLang="en-US">
                <a:ea typeface="ヒラギノ角ゴ Pro W3" charset="0"/>
                <a:cs typeface="ヒラギノ角ゴ Pro W3" charset="0"/>
              </a:rPr>
              <a:t>“N</a:t>
            </a:r>
            <a:r>
              <a:rPr lang="zh-CN">
                <a:ea typeface="宋体" charset="0"/>
                <a:cs typeface="宋体" charset="0"/>
              </a:rPr>
              <a:t>A</a:t>
            </a:r>
            <a:r>
              <a:rPr lang="en-US" altLang="zh-CN">
                <a:ea typeface="宋体" charset="0"/>
                <a:cs typeface="宋体" charset="0"/>
              </a:rPr>
              <a:t>” in DNA and RNA represents </a:t>
            </a:r>
            <a:r>
              <a:rPr lang="zh-CN" altLang="en-US">
                <a:ea typeface="ヒラギノ角ゴ Pro W3" charset="0"/>
                <a:cs typeface="ヒラギノ角ゴ Pro W3" charset="0"/>
              </a:rPr>
              <a:t>‘n</a:t>
            </a:r>
            <a:r>
              <a:rPr lang="zh-CN">
                <a:ea typeface="宋体" charset="0"/>
                <a:cs typeface="宋体" charset="0"/>
              </a:rPr>
              <a:t>u</a:t>
            </a:r>
            <a:r>
              <a:rPr lang="en-US" altLang="zh-CN">
                <a:ea typeface="宋体" charset="0"/>
                <a:cs typeface="宋体" charset="0"/>
              </a:rPr>
              <a:t>cleic acid”. Students often do not make this association without assistance.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742950" indent="-285750" defTabSz="1776413">
              <a:defRPr sz="1200">
                <a:solidFill>
                  <a:schemeClr val="tx1"/>
                </a:solidFill>
                <a:latin typeface="Times New Roman" charset="0"/>
                <a:ea typeface="ＭＳ Ｐゴシック" charset="0"/>
                <a:cs typeface="ＭＳ Ｐゴシック" charset="0"/>
              </a:defRPr>
            </a:lvl2pPr>
            <a:lvl3pPr marL="1143000" indent="-228600" defTabSz="1776413">
              <a:defRPr sz="1200">
                <a:solidFill>
                  <a:schemeClr val="tx1"/>
                </a:solidFill>
                <a:latin typeface="Times New Roman" charset="0"/>
                <a:ea typeface="ＭＳ Ｐゴシック" charset="0"/>
              </a:defRPr>
            </a:lvl3pPr>
            <a:lvl4pPr marL="1600200" indent="-228600" defTabSz="1776413">
              <a:defRPr sz="1200">
                <a:solidFill>
                  <a:schemeClr val="tx1"/>
                </a:solidFill>
                <a:latin typeface="Times New Roman" charset="0"/>
                <a:ea typeface="ＭＳ Ｐゴシック" charset="0"/>
              </a:defRPr>
            </a:lvl4pPr>
            <a:lvl5pPr marL="2057400" indent="-228600" defTabSz="1776413">
              <a:defRPr sz="1200">
                <a:solidFill>
                  <a:schemeClr val="tx1"/>
                </a:solidFill>
                <a:latin typeface="Times New Roman" charset="0"/>
                <a:ea typeface="ＭＳ Ｐゴシック" charset="0"/>
              </a:defRPr>
            </a:lvl5pPr>
            <a:lvl6pPr marL="25146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164D00D9-F73B-7A47-B180-77952F669EA5}" type="slidenum">
              <a:rPr lang="en-US" altLang="zh-CN">
                <a:latin typeface="Arial" charset="0"/>
                <a:ea typeface="宋体" charset="0"/>
              </a:rPr>
              <a:pPr algn="r" eaLnBrk="0" hangingPunct="0"/>
              <a:t>14</a:t>
            </a:fld>
            <a:endParaRPr lang="en-US" altLang="zh-CN">
              <a:latin typeface="Arial" charset="0"/>
              <a:ea typeface="宋体" charset="0"/>
            </a:endParaRPr>
          </a:p>
        </p:txBody>
      </p:sp>
      <p:sp>
        <p:nvSpPr>
          <p:cNvPr id="19865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98660" name="Rectangle 3"/>
          <p:cNvSpPr>
            <a:spLocks noGrp="1" noChangeArrowheads="1"/>
          </p:cNvSpPr>
          <p:nvPr>
            <p:ph type="body" idx="1"/>
          </p:nvPr>
        </p:nvSpPr>
        <p:spPr>
          <a:xfrm>
            <a:off x="914760" y="4343247"/>
            <a:ext cx="5028481" cy="4115259"/>
          </a:xfrm>
          <a:solidFill>
            <a:srgbClr val="FFFFFF"/>
          </a:solidFill>
          <a:ln>
            <a:solidFill>
              <a:srgbClr val="000000"/>
            </a:solidFill>
          </a:ln>
        </p:spPr>
        <p:txBody>
          <a:bodyPr lIns="91436" tIns="45718" rIns="91436" bIns="45718"/>
          <a:lstStyle/>
          <a:p>
            <a:r>
              <a:rPr lang="en-US" altLang="zh-CN" b="1">
                <a:ea typeface="宋体" charset="0"/>
                <a:cs typeface="宋体" charset="0"/>
              </a:rPr>
              <a:t>Student Misconceptions and Concerns</a:t>
            </a:r>
            <a:endParaRPr lang="en-US" altLang="zh-CN">
              <a:ea typeface="宋体" charset="0"/>
              <a:cs typeface="宋体" charset="0"/>
            </a:endParaRPr>
          </a:p>
          <a:p>
            <a:r>
              <a:rPr lang="en-US" altLang="zh-CN">
                <a:ea typeface="宋体" charset="0"/>
                <a:cs typeface="宋体" charset="0"/>
              </a:rPr>
              <a:t>1. The abstract nature of chemistry can be discouraging to many students. Consider starting out this section of the lecture by examining the chemical groups on a food nutrition label. Candy bars with peanuts are particularly useful as they contain significant amounts of all three sources of calories (carbohydrates, proteins, and lipids).</a:t>
            </a:r>
            <a:br>
              <a:rPr lang="en-US" altLang="zh-CN">
                <a:ea typeface="宋体" charset="0"/>
                <a:cs typeface="宋体" charset="0"/>
              </a:rPr>
            </a:br>
            <a:r>
              <a:rPr lang="en-US" altLang="zh-CN">
                <a:ea typeface="宋体" charset="0"/>
                <a:cs typeface="宋体" charset="0"/>
              </a:rPr>
              <a:t>2. Students might struggle to extrapolate the properties of lipids to their roles in an organism. Ducks float because their feathers repel water instead of attracting it. Hair on your head remains flexible because of oils produced in your scalp. Examples such as these help connect the abstract properties of lipids to concrete examples in our world.</a:t>
            </a:r>
            <a:br>
              <a:rPr lang="en-US" altLang="zh-CN">
                <a:ea typeface="宋体" charset="0"/>
                <a:cs typeface="宋体" charset="0"/>
              </a:rPr>
            </a:br>
            <a:r>
              <a:rPr lang="en-US" altLang="zh-CN">
                <a:ea typeface="宋体" charset="0"/>
                <a:cs typeface="宋体" charset="0"/>
              </a:rPr>
              <a:t>3. The functional significance of protein shape is an abstract molecular example of form and function relationships, which might be new to some students. The binding of an enzyme to its substrate is a type of molecular handshake, which permits specific interactions. To help students think about form and function relationships, share some concrete analogies in their lives—perhaps flathead and Phillips screwdrivers that match the proper type of screws or the fit of a hand into a glove.</a:t>
            </a:r>
            <a:br>
              <a:rPr lang="en-US" altLang="zh-CN">
                <a:ea typeface="宋体" charset="0"/>
                <a:cs typeface="宋体" charset="0"/>
              </a:rPr>
            </a:br>
            <a:r>
              <a:rPr lang="en-US" altLang="zh-CN">
                <a:ea typeface="宋体" charset="0"/>
                <a:cs typeface="宋体" charset="0"/>
              </a:rPr>
              <a:t>4. The evolution of lactose tolerance within human groups in East Africa does not represent a deliberate decision, yet this evolutionary change appears logical. Many students perceive adaptations as deliberate events with purpose. As students develop a better understanding of the mechanisms of evolution, it will be important to point out that mutations arise by chance, with the culling hand of natural selection favoring traits that convey an advantage. Organisms cannot plan evolutionary change. </a:t>
            </a:r>
          </a:p>
          <a:p>
            <a:r>
              <a:rPr lang="en-US" altLang="zh-CN" b="1">
                <a:ea typeface="宋体" charset="0"/>
                <a:cs typeface="宋体" charset="0"/>
              </a:rPr>
              <a:t>Teaching Tips</a:t>
            </a:r>
            <a:endParaRPr lang="en-US" altLang="zh-CN">
              <a:ea typeface="宋体" charset="0"/>
              <a:cs typeface="宋体" charset="0"/>
            </a:endParaRPr>
          </a:p>
          <a:p>
            <a:r>
              <a:rPr lang="en-US" altLang="zh-CN">
                <a:ea typeface="宋体" charset="0"/>
                <a:cs typeface="宋体" charset="0"/>
              </a:rPr>
              <a:t>1. Consider reinforcing the three main sources of calories with food items that clearly represent each group. Bring clear examples to class as visual references; for example, a can of Coke or a bag of sugar for carbohydrates, a tub of margarine for lipids, and some beef jerky for protein (although some fat and carbohydrates might also be included).</a:t>
            </a:r>
            <a:br>
              <a:rPr lang="en-US" altLang="zh-CN">
                <a:ea typeface="宋体" charset="0"/>
                <a:cs typeface="宋体" charset="0"/>
              </a:rPr>
            </a:br>
            <a:r>
              <a:rPr lang="en-US" altLang="zh-CN">
                <a:ea typeface="宋体" charset="0"/>
                <a:cs typeface="宋体" charset="0"/>
              </a:rPr>
              <a:t>2. If your lectures will eventually include details of glycolysis and aerobic respiration, this is a good point to introduce the basic concepts of glucose as fuel. Just introducing this conceptual formula might help: eating glucose + breathing in oxygen (yields) water + usable energy (used to build ATP) + heat + exhaled CO</a:t>
            </a:r>
            <a:r>
              <a:rPr lang="en-US" altLang="zh-CN" baseline="-25000">
                <a:ea typeface="宋体" charset="0"/>
                <a:cs typeface="宋体" charset="0"/>
              </a:rPr>
              <a:t>2</a:t>
            </a:r>
            <a:r>
              <a:rPr lang="en-US" altLang="zh-CN">
                <a:ea typeface="宋体" charset="0"/>
                <a:cs typeface="宋体" charset="0"/>
              </a:rPr>
              <a:t>.</a:t>
            </a:r>
            <a:br>
              <a:rPr lang="en-US" altLang="zh-CN">
                <a:ea typeface="宋体" charset="0"/>
                <a:cs typeface="宋体" charset="0"/>
              </a:rPr>
            </a:br>
            <a:r>
              <a:rPr lang="en-US" altLang="zh-CN">
                <a:ea typeface="宋体" charset="0"/>
                <a:cs typeface="宋体" charset="0"/>
              </a:rPr>
              <a:t>3. The section about our use of sugars may be of considerable interest to your students, who might not be expecting much interest in a lecture about organic chemistry. Consider an assignment for each student to bring to class a product label indicating high-fructose corn syrup (HFCS) as an ingredient.</a:t>
            </a:r>
            <a:br>
              <a:rPr lang="en-US" altLang="zh-CN">
                <a:ea typeface="宋体" charset="0"/>
                <a:cs typeface="宋体" charset="0"/>
              </a:rPr>
            </a:br>
            <a:r>
              <a:rPr lang="en-US" altLang="zh-CN">
                <a:ea typeface="宋体" charset="0"/>
                <a:cs typeface="宋体" charset="0"/>
              </a:rPr>
              <a:t>4. Learning the definitions of word roots is invaluable when learning science. Learning the meaning of the prefix word roots </a:t>
            </a:r>
            <a:r>
              <a:rPr lang="zh-CN" altLang="en-US">
                <a:ea typeface="ヒラギノ角ゴ Pro W3" charset="0"/>
                <a:cs typeface="ヒラギノ角ゴ Pro W3" charset="0"/>
              </a:rPr>
              <a:t>“m</a:t>
            </a:r>
            <a:r>
              <a:rPr lang="zh-CN">
                <a:ea typeface="宋体" charset="0"/>
                <a:cs typeface="宋体" charset="0"/>
              </a:rPr>
              <a:t>o</a:t>
            </a:r>
            <a:r>
              <a:rPr lang="en-US" altLang="zh-CN">
                <a:ea typeface="宋体" charset="0"/>
                <a:cs typeface="宋体" charset="0"/>
              </a:rPr>
              <a:t>no” (one), </a:t>
            </a:r>
            <a:r>
              <a:rPr lang="zh-CN" altLang="en-US">
                <a:ea typeface="ヒラギノ角ゴ Pro W3" charset="0"/>
                <a:cs typeface="ヒラギノ角ゴ Pro W3" charset="0"/>
              </a:rPr>
              <a:t>“d</a:t>
            </a:r>
            <a:r>
              <a:rPr lang="zh-CN">
                <a:ea typeface="宋体" charset="0"/>
                <a:cs typeface="宋体" charset="0"/>
              </a:rPr>
              <a:t>i</a:t>
            </a:r>
            <a:r>
              <a:rPr lang="en-US" altLang="zh-CN">
                <a:ea typeface="宋体" charset="0"/>
                <a:cs typeface="宋体" charset="0"/>
              </a:rPr>
              <a:t>” (two), and </a:t>
            </a:r>
            <a:r>
              <a:rPr lang="zh-CN" altLang="en-US">
                <a:ea typeface="ヒラギノ角ゴ Pro W3" charset="0"/>
                <a:cs typeface="ヒラギノ角ゴ Pro W3" charset="0"/>
              </a:rPr>
              <a:t>“p</a:t>
            </a:r>
            <a:r>
              <a:rPr lang="zh-CN">
                <a:ea typeface="宋体" charset="0"/>
                <a:cs typeface="宋体" charset="0"/>
              </a:rPr>
              <a:t>o</a:t>
            </a:r>
            <a:r>
              <a:rPr lang="en-US" altLang="zh-CN">
                <a:ea typeface="宋体" charset="0"/>
                <a:cs typeface="宋体" charset="0"/>
              </a:rPr>
              <a:t>ly” (many) helps to distinguish the structures of various carbohydrates.</a:t>
            </a:r>
            <a:br>
              <a:rPr lang="en-US" altLang="zh-CN">
                <a:ea typeface="宋体" charset="0"/>
                <a:cs typeface="宋体" charset="0"/>
              </a:rPr>
            </a:br>
            <a:r>
              <a:rPr lang="en-US" altLang="zh-CN">
                <a:ea typeface="宋体" charset="0"/>
                <a:cs typeface="宋体" charset="0"/>
              </a:rPr>
              <a:t>5. Consider an assignment for students to find reliable sources that discuss high sugar consumption in the modern diet. The key, of course, is in the quality of the resource. Consider narrowing down the categories to certain nonprofit health organizations (American Cancer Society, American Heart Association, and the like) and peer-reviewed journals.</a:t>
            </a:r>
            <a:br>
              <a:rPr lang="en-US" altLang="zh-CN">
                <a:ea typeface="宋体" charset="0"/>
                <a:cs typeface="宋体" charset="0"/>
              </a:rPr>
            </a:br>
            <a:r>
              <a:rPr lang="en-US" altLang="zh-CN">
                <a:ea typeface="宋体" charset="0"/>
                <a:cs typeface="宋体" charset="0"/>
              </a:rPr>
              <a:t>6. A simple exercise demonstrates the enzymatic breakdown of starches into sugars. If students place an unsalted cracker in their mouths, holding it in their mouths while it mixes well with saliva, they might soon notice that a sweeter taste begins to emerge. The salivary enzyme amylase begins the digestion of starches into disaccharides, which may be degraded further by other enzymes. These disaccharides are the source of the sweet taste.</a:t>
            </a:r>
            <a:br>
              <a:rPr lang="en-US" altLang="zh-CN">
                <a:ea typeface="宋体" charset="0"/>
                <a:cs typeface="宋体" charset="0"/>
              </a:rPr>
            </a:br>
            <a:r>
              <a:rPr lang="en-US" altLang="zh-CN">
                <a:ea typeface="宋体" charset="0"/>
                <a:cs typeface="宋体" charset="0"/>
              </a:rPr>
              <a:t>7. The cellophane wrap often used to package foods is a biodegradable material derived from cellulose. Consider challenging students to create a list of other cellulose-derived products (such as paper).</a:t>
            </a:r>
            <a:br>
              <a:rPr lang="en-US" altLang="zh-CN">
                <a:ea typeface="宋体" charset="0"/>
                <a:cs typeface="宋体" charset="0"/>
              </a:rPr>
            </a:br>
            <a:r>
              <a:rPr lang="en-US" altLang="zh-CN">
                <a:ea typeface="宋体" charset="0"/>
                <a:cs typeface="宋体" charset="0"/>
              </a:rPr>
              <a:t>8. An adult human may store about a half of a kilogram of glycogen in the liver and muscles of the body, depending on recent dietary habits. A person who begins dieting might soon notice an immediate weight loss of 2–4 pounds (1–2 kilograms) over several days, reflecting reductions in stored glycogen, water, and intestinal contents (among other factors).</a:t>
            </a:r>
            <a:br>
              <a:rPr lang="en-US" altLang="zh-CN">
                <a:ea typeface="宋体" charset="0"/>
                <a:cs typeface="宋体" charset="0"/>
              </a:rPr>
            </a:br>
            <a:r>
              <a:rPr lang="en-US" altLang="zh-CN">
                <a:ea typeface="宋体" charset="0"/>
                <a:cs typeface="宋体" charset="0"/>
              </a:rPr>
              <a:t>9. Another simple demonstration can illustrate hydrophobic and hydrophilic substances. In front of the class, mix colored water and a yellow oil (corn or canola oil work well). Shake up the mixture and then watch as the two separate. (You may have a mixture already made that remains separated; however, the dyes may bleed between the oil and the water.)</a:t>
            </a:r>
            <a:br>
              <a:rPr lang="en-US" altLang="zh-CN">
                <a:ea typeface="宋体" charset="0"/>
                <a:cs typeface="宋体" charset="0"/>
              </a:rPr>
            </a:br>
            <a:r>
              <a:rPr lang="en-US" altLang="zh-CN">
                <a:ea typeface="宋体" charset="0"/>
                <a:cs typeface="宋体" charset="0"/>
              </a:rPr>
              <a:t>10. Margarine in stores commonly comes in liquid squeeze containers, in tubs, and in sticks. These forms reflect increasing amounts of hydrogenation, gradually increasing the stiffness from a liquid, to a firmer spread, to a firm stick of margarine. As noted in the text, recent studies have suggested that unsaturated oils become increasingly unhealthy as they are hydrogenated. Perhaps your students can find references to this correlation on the Internet.</a:t>
            </a:r>
            <a:br>
              <a:rPr lang="en-US" altLang="zh-CN">
                <a:ea typeface="宋体" charset="0"/>
                <a:cs typeface="宋体" charset="0"/>
              </a:rPr>
            </a:br>
            <a:r>
              <a:rPr lang="en-US" altLang="zh-CN">
                <a:ea typeface="宋体" charset="0"/>
                <a:cs typeface="宋体" charset="0"/>
              </a:rPr>
              <a:t>11. Many analogies relate to students the diversity of proteins that can be made from just 20 amino acids. The authors note that our language uses combinations of 26 letters to form words. Proteins are much longer </a:t>
            </a:r>
            <a:r>
              <a:rPr lang="zh-CN" altLang="en-US">
                <a:ea typeface="ヒラギノ角ゴ Pro W3" charset="0"/>
                <a:cs typeface="ヒラギノ角ゴ Pro W3" charset="0"/>
              </a:rPr>
              <a:t>“w</a:t>
            </a:r>
            <a:r>
              <a:rPr lang="zh-CN">
                <a:ea typeface="宋体" charset="0"/>
                <a:cs typeface="宋体" charset="0"/>
              </a:rPr>
              <a:t>o</a:t>
            </a:r>
            <a:r>
              <a:rPr lang="en-US" altLang="zh-CN">
                <a:ea typeface="宋体" charset="0"/>
                <a:cs typeface="宋体" charset="0"/>
              </a:rPr>
              <a:t>rds”, creating even more diversity. Another analogy is to trains. This builds on the earlier analogy when polymers were introduced. Imagine making different trains about 100 cars long, using any combination of 20 types of railroad cars. Mathematically, the number of possible trains is 20</a:t>
            </a:r>
            <a:r>
              <a:rPr lang="en-US" altLang="zh-CN" baseline="30000">
                <a:ea typeface="宋体" charset="0"/>
                <a:cs typeface="宋体" charset="0"/>
              </a:rPr>
              <a:t>100</a:t>
            </a:r>
            <a:r>
              <a:rPr lang="en-US" altLang="zh-CN">
                <a:ea typeface="宋体" charset="0"/>
                <a:cs typeface="宋体" charset="0"/>
              </a:rPr>
              <a:t>, a number beyond imagination.</a:t>
            </a:r>
            <a:br>
              <a:rPr lang="en-US" altLang="zh-CN">
                <a:ea typeface="宋体" charset="0"/>
                <a:cs typeface="宋体" charset="0"/>
              </a:rPr>
            </a:br>
            <a:r>
              <a:rPr lang="en-US" altLang="zh-CN">
                <a:ea typeface="宋体" charset="0"/>
                <a:cs typeface="宋体" charset="0"/>
              </a:rPr>
              <a:t>12. The authors note that the difference between a polypeptide and a protein is analogous to the relationship between a long strand of yarn and a sweater knitted from yarn. Proteins are clearly more complex!</a:t>
            </a:r>
            <a:br>
              <a:rPr lang="en-US" altLang="zh-CN">
                <a:ea typeface="宋体" charset="0"/>
                <a:cs typeface="宋体" charset="0"/>
              </a:rPr>
            </a:br>
            <a:r>
              <a:rPr lang="en-US" altLang="zh-CN">
                <a:ea typeface="宋体" charset="0"/>
                <a:cs typeface="宋体" charset="0"/>
              </a:rPr>
              <a:t>13. Most cooking results in changes in the texture and color of a food. The brown color of a steak is the product of the denaturation of proteins. Fixatives such as formalin also denature proteins and cause color changes. Students who have dissected vertebrates will realize that the brown color of the muscles makes it look as if the animal has been cooked.</a:t>
            </a:r>
            <a:br>
              <a:rPr lang="en-US" altLang="zh-CN">
                <a:ea typeface="宋体" charset="0"/>
                <a:cs typeface="宋体" charset="0"/>
              </a:rPr>
            </a:br>
            <a:r>
              <a:rPr lang="en-US" altLang="zh-CN">
                <a:ea typeface="宋体" charset="0"/>
                <a:cs typeface="宋体" charset="0"/>
              </a:rPr>
              <a:t>14. Consider this assignment to wrap up the presence of organic molecules in our diets. Have students working individually or in small groups analyze a food label listing the components of a McDonald’s Big Mac. Note the most abundant organic molecule class (perhaps by weight) found in each component.</a:t>
            </a:r>
            <a:br>
              <a:rPr lang="en-US" altLang="zh-CN">
                <a:ea typeface="宋体" charset="0"/>
                <a:cs typeface="宋体" charset="0"/>
              </a:rPr>
            </a:br>
            <a:r>
              <a:rPr lang="en-US" altLang="zh-CN">
                <a:ea typeface="宋体" charset="0"/>
                <a:cs typeface="宋体" charset="0"/>
              </a:rPr>
              <a:t>15. The </a:t>
            </a:r>
            <a:r>
              <a:rPr lang="zh-CN" altLang="en-US">
                <a:ea typeface="ヒラギノ角ゴ Pro W3" charset="0"/>
                <a:cs typeface="ヒラギノ角ゴ Pro W3" charset="0"/>
              </a:rPr>
              <a:t>“N</a:t>
            </a:r>
            <a:r>
              <a:rPr lang="zh-CN">
                <a:ea typeface="宋体" charset="0"/>
                <a:cs typeface="宋体" charset="0"/>
              </a:rPr>
              <a:t>A</a:t>
            </a:r>
            <a:r>
              <a:rPr lang="en-US" altLang="zh-CN">
                <a:ea typeface="宋体" charset="0"/>
                <a:cs typeface="宋体" charset="0"/>
              </a:rPr>
              <a:t>” in DNA and RNA represents </a:t>
            </a:r>
            <a:r>
              <a:rPr lang="zh-CN" altLang="en-US">
                <a:ea typeface="ヒラギノ角ゴ Pro W3" charset="0"/>
                <a:cs typeface="ヒラギノ角ゴ Pro W3" charset="0"/>
              </a:rPr>
              <a:t>‘n</a:t>
            </a:r>
            <a:r>
              <a:rPr lang="zh-CN">
                <a:ea typeface="宋体" charset="0"/>
                <a:cs typeface="宋体" charset="0"/>
              </a:rPr>
              <a:t>u</a:t>
            </a:r>
            <a:r>
              <a:rPr lang="en-US" altLang="zh-CN">
                <a:ea typeface="宋体" charset="0"/>
                <a:cs typeface="宋体" charset="0"/>
              </a:rPr>
              <a:t>cleic acid”. Students often do not make this association without assistance.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86854" eaLnBrk="0" hangingPunct="0">
              <a:defRPr sz="1200">
                <a:solidFill>
                  <a:schemeClr val="tx1"/>
                </a:solidFill>
                <a:latin typeface="Arial" charset="0"/>
                <a:cs typeface="Arial" charset="0"/>
              </a:defRPr>
            </a:lvl1pPr>
            <a:lvl2pPr marL="382396" indent="-147076" defTabSz="786854" eaLnBrk="0" hangingPunct="0">
              <a:defRPr sz="1200">
                <a:solidFill>
                  <a:schemeClr val="tx1"/>
                </a:solidFill>
                <a:latin typeface="Arial" charset="0"/>
                <a:cs typeface="Arial" charset="0"/>
              </a:defRPr>
            </a:lvl2pPr>
            <a:lvl3pPr marL="588302" indent="-117660" defTabSz="786854" eaLnBrk="0" hangingPunct="0">
              <a:defRPr sz="1200">
                <a:solidFill>
                  <a:schemeClr val="tx1"/>
                </a:solidFill>
                <a:latin typeface="Arial" charset="0"/>
                <a:cs typeface="Arial" charset="0"/>
              </a:defRPr>
            </a:lvl3pPr>
            <a:lvl4pPr marL="823623" indent="-117660" defTabSz="786854" eaLnBrk="0" hangingPunct="0">
              <a:defRPr sz="1200">
                <a:solidFill>
                  <a:schemeClr val="tx1"/>
                </a:solidFill>
                <a:latin typeface="Arial" charset="0"/>
                <a:cs typeface="Arial" charset="0"/>
              </a:defRPr>
            </a:lvl4pPr>
            <a:lvl5pPr marL="1058944" indent="-117660" defTabSz="786854" eaLnBrk="0" hangingPunct="0">
              <a:defRPr sz="1200">
                <a:solidFill>
                  <a:schemeClr val="tx1"/>
                </a:solidFill>
                <a:latin typeface="Arial" charset="0"/>
                <a:cs typeface="Arial" charset="0"/>
              </a:defRPr>
            </a:lvl5pPr>
            <a:lvl6pPr marL="1294265" indent="-117660" defTabSz="786854" eaLnBrk="0" fontAlgn="base" hangingPunct="0">
              <a:spcBef>
                <a:spcPct val="0"/>
              </a:spcBef>
              <a:spcAft>
                <a:spcPct val="0"/>
              </a:spcAft>
              <a:defRPr sz="1200">
                <a:solidFill>
                  <a:schemeClr val="tx1"/>
                </a:solidFill>
                <a:latin typeface="Arial" charset="0"/>
                <a:cs typeface="Arial" charset="0"/>
              </a:defRPr>
            </a:lvl6pPr>
            <a:lvl7pPr marL="1529585" indent="-117660" defTabSz="786854" eaLnBrk="0" fontAlgn="base" hangingPunct="0">
              <a:spcBef>
                <a:spcPct val="0"/>
              </a:spcBef>
              <a:spcAft>
                <a:spcPct val="0"/>
              </a:spcAft>
              <a:defRPr sz="1200">
                <a:solidFill>
                  <a:schemeClr val="tx1"/>
                </a:solidFill>
                <a:latin typeface="Arial" charset="0"/>
                <a:cs typeface="Arial" charset="0"/>
              </a:defRPr>
            </a:lvl7pPr>
            <a:lvl8pPr marL="1764906" indent="-117660" defTabSz="786854" eaLnBrk="0" fontAlgn="base" hangingPunct="0">
              <a:spcBef>
                <a:spcPct val="0"/>
              </a:spcBef>
              <a:spcAft>
                <a:spcPct val="0"/>
              </a:spcAft>
              <a:defRPr sz="1200">
                <a:solidFill>
                  <a:schemeClr val="tx1"/>
                </a:solidFill>
                <a:latin typeface="Arial" charset="0"/>
                <a:cs typeface="Arial" charset="0"/>
              </a:defRPr>
            </a:lvl8pPr>
            <a:lvl9pPr marL="2000227" indent="-117660" defTabSz="786854" eaLnBrk="0" fontAlgn="base" hangingPunct="0">
              <a:spcBef>
                <a:spcPct val="0"/>
              </a:spcBef>
              <a:spcAft>
                <a:spcPct val="0"/>
              </a:spcAft>
              <a:defRPr sz="1200">
                <a:solidFill>
                  <a:schemeClr val="tx1"/>
                </a:solidFill>
                <a:latin typeface="Arial" charset="0"/>
                <a:cs typeface="Arial" charset="0"/>
              </a:defRPr>
            </a:lvl9pPr>
          </a:lstStyle>
          <a:p>
            <a:fld id="{263D8263-AC69-43A0-B23F-F4F2D38049CD}" type="slidenum">
              <a:rPr lang="en-US" altLang="en-US">
                <a:ea typeface="ヒラギノ角ゴ Pro W3" pitchFamily="84" charset="-128"/>
              </a:rPr>
              <a:pPr/>
              <a:t>15</a:t>
            </a:fld>
            <a:endParaRPr lang="en-US" altLang="en-US">
              <a:ea typeface="ヒラギノ角ゴ Pro W3" pitchFamily="84" charset="-128"/>
            </a:endParaRPr>
          </a:p>
        </p:txBody>
      </p:sp>
      <p:sp>
        <p:nvSpPr>
          <p:cNvPr id="290819" name="Rectangle 2"/>
          <p:cNvSpPr>
            <a:spLocks noGrp="1" noRot="1" noChangeAspect="1" noChangeArrowheads="1" noTextEdit="1"/>
          </p:cNvSpPr>
          <p:nvPr>
            <p:ph type="sldImg"/>
          </p:nvPr>
        </p:nvSpPr>
        <p:spPr>
          <a:solidFill>
            <a:srgbClr val="FFFFFF"/>
          </a:solidFill>
          <a:ln/>
        </p:spPr>
      </p:sp>
      <p:sp>
        <p:nvSpPr>
          <p:cNvPr id="2908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Times New Roman" pitchFamily="18"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302083" name="Rectangle 3"/>
          <p:cNvSpPr>
            <a:spLocks noGrp="1" noChangeArrowheads="1"/>
          </p:cNvSpPr>
          <p:nvPr>
            <p:ph type="body" idx="1"/>
          </p:nvPr>
        </p:nvSpPr>
        <p:spPr>
          <a:xfrm>
            <a:off x="914760" y="4343247"/>
            <a:ext cx="5028481" cy="4115259"/>
          </a:xfrm>
          <a:solidFill>
            <a:srgbClr val="FFFFFF"/>
          </a:solidFill>
          <a:ln>
            <a:solidFill>
              <a:srgbClr val="000000"/>
            </a:solidFill>
          </a:ln>
        </p:spPr>
        <p:txBody>
          <a:bodyPr lIns="91436" tIns="45718" rIns="91436" bIns="45718"/>
          <a:lstStyle/>
          <a:p>
            <a:r>
              <a:rPr lang="en-US" altLang="zh-CN" smtClean="0">
                <a:solidFill>
                  <a:srgbClr val="000000"/>
                </a:solidFill>
                <a:latin typeface="Times New Roman" pitchFamily="18" charset="0"/>
              </a:rPr>
              <a:t>Figure 10.11 The dictionary of the genetic code, listed by RNA codons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742950" indent="-285750" defTabSz="1776413">
              <a:defRPr sz="1200">
                <a:solidFill>
                  <a:schemeClr val="tx1"/>
                </a:solidFill>
                <a:latin typeface="Times New Roman" charset="0"/>
                <a:ea typeface="ＭＳ Ｐゴシック" charset="0"/>
                <a:cs typeface="ＭＳ Ｐゴシック" charset="0"/>
              </a:defRPr>
            </a:lvl2pPr>
            <a:lvl3pPr marL="1143000" indent="-228600" defTabSz="1776413">
              <a:defRPr sz="1200">
                <a:solidFill>
                  <a:schemeClr val="tx1"/>
                </a:solidFill>
                <a:latin typeface="Times New Roman" charset="0"/>
                <a:ea typeface="ＭＳ Ｐゴシック" charset="0"/>
              </a:defRPr>
            </a:lvl3pPr>
            <a:lvl4pPr marL="1600200" indent="-228600" defTabSz="1776413">
              <a:defRPr sz="1200">
                <a:solidFill>
                  <a:schemeClr val="tx1"/>
                </a:solidFill>
                <a:latin typeface="Times New Roman" charset="0"/>
                <a:ea typeface="ＭＳ Ｐゴシック" charset="0"/>
              </a:defRPr>
            </a:lvl4pPr>
            <a:lvl5pPr marL="2057400" indent="-228600" defTabSz="1776413">
              <a:defRPr sz="1200">
                <a:solidFill>
                  <a:schemeClr val="tx1"/>
                </a:solidFill>
                <a:latin typeface="Times New Roman" charset="0"/>
                <a:ea typeface="ＭＳ Ｐゴシック" charset="0"/>
              </a:defRPr>
            </a:lvl5pPr>
            <a:lvl6pPr marL="25146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E9D5BA2E-068F-C84F-A5B0-1FAFFE536505}" type="slidenum">
              <a:rPr lang="en-US" altLang="zh-CN">
                <a:latin typeface="Arial" charset="0"/>
                <a:ea typeface="宋体" charset="0"/>
              </a:rPr>
              <a:pPr algn="r" eaLnBrk="0" hangingPunct="0"/>
              <a:t>3</a:t>
            </a:fld>
            <a:endParaRPr lang="en-US" altLang="zh-CN">
              <a:latin typeface="Arial" charset="0"/>
              <a:ea typeface="宋体" charset="0"/>
            </a:endParaRPr>
          </a:p>
        </p:txBody>
      </p:sp>
      <p:sp>
        <p:nvSpPr>
          <p:cNvPr id="176131"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76132" name="Rectangle 3"/>
          <p:cNvSpPr>
            <a:spLocks noGrp="1" noChangeArrowheads="1"/>
          </p:cNvSpPr>
          <p:nvPr>
            <p:ph type="body" idx="1"/>
          </p:nvPr>
        </p:nvSpPr>
        <p:spPr>
          <a:xfrm>
            <a:off x="914760" y="4343247"/>
            <a:ext cx="5028481" cy="4115259"/>
          </a:xfrm>
          <a:solidFill>
            <a:srgbClr val="FFFFFF"/>
          </a:solidFill>
          <a:ln>
            <a:solidFill>
              <a:srgbClr val="000000"/>
            </a:solidFill>
          </a:ln>
        </p:spPr>
        <p:txBody>
          <a:bodyPr lIns="91436" tIns="45718" rIns="91436" bIns="45718"/>
          <a:lstStyle/>
          <a:p>
            <a:r>
              <a:rPr lang="en-US" altLang="zh-CN" b="1">
                <a:ea typeface="宋体" charset="0"/>
                <a:cs typeface="宋体" charset="0"/>
              </a:rPr>
              <a:t>Student Misconceptions and Concerns</a:t>
            </a:r>
            <a:endParaRPr lang="en-US" altLang="zh-CN">
              <a:ea typeface="宋体" charset="0"/>
              <a:cs typeface="宋体" charset="0"/>
            </a:endParaRPr>
          </a:p>
          <a:p>
            <a:r>
              <a:rPr lang="en-US" altLang="zh-CN">
                <a:ea typeface="宋体" charset="0"/>
                <a:cs typeface="宋体" charset="0"/>
              </a:rPr>
              <a:t>1. The abstract nature of chemistry can be discouraging to many students. Consider starting out this section of the lecture by examining the chemical groups on a food nutrition label. Candy bars with peanuts are particularly useful as they contain significant amounts of all three sources of calories (carbohydrates, proteins, and lipids).</a:t>
            </a:r>
            <a:br>
              <a:rPr lang="en-US" altLang="zh-CN">
                <a:ea typeface="宋体" charset="0"/>
                <a:cs typeface="宋体" charset="0"/>
              </a:rPr>
            </a:br>
            <a:r>
              <a:rPr lang="en-US" altLang="zh-CN">
                <a:ea typeface="宋体" charset="0"/>
                <a:cs typeface="宋体" charset="0"/>
              </a:rPr>
              <a:t>2. Students might struggle to extrapolate the properties of lipids to their roles in an organism. Ducks float because their feathers repel water instead of attracting it. Hair on your head remains flexible because of oils produced in your scalp. Examples such as these help connect the abstract properties of lipids to concrete examples in our world.</a:t>
            </a:r>
            <a:br>
              <a:rPr lang="en-US" altLang="zh-CN">
                <a:ea typeface="宋体" charset="0"/>
                <a:cs typeface="宋体" charset="0"/>
              </a:rPr>
            </a:br>
            <a:r>
              <a:rPr lang="en-US" altLang="zh-CN">
                <a:ea typeface="宋体" charset="0"/>
                <a:cs typeface="宋体" charset="0"/>
              </a:rPr>
              <a:t>3. The functional significance of protein shape is an abstract molecular example of form and function relationships, which might be new to some students. The binding of an enzyme to its substrate is a type of molecular handshake, which permits specific interactions. To help students think about form and function relationships, share some concrete analogies in their lives—perhaps flathead and Phillips screwdrivers that match the proper type of screws or the fit of a hand into a glove.</a:t>
            </a:r>
            <a:br>
              <a:rPr lang="en-US" altLang="zh-CN">
                <a:ea typeface="宋体" charset="0"/>
                <a:cs typeface="宋体" charset="0"/>
              </a:rPr>
            </a:br>
            <a:r>
              <a:rPr lang="en-US" altLang="zh-CN">
                <a:ea typeface="宋体" charset="0"/>
                <a:cs typeface="宋体" charset="0"/>
              </a:rPr>
              <a:t>4. The evolution of lactose tolerance within human groups in East Africa does not represent a deliberate decision, yet this evolutionary change appears logical. Many students perceive adaptations as deliberate events with purpose. As students develop a better understanding of the mechanisms of evolution, it will be important to point out that mutations arise by chance, with the culling hand of natural selection favoring traits that convey an advantage. Organisms cannot plan evolutionary change. </a:t>
            </a:r>
          </a:p>
          <a:p>
            <a:r>
              <a:rPr lang="en-US" altLang="zh-CN" b="1">
                <a:ea typeface="宋体" charset="0"/>
                <a:cs typeface="宋体" charset="0"/>
              </a:rPr>
              <a:t>Teaching Tips</a:t>
            </a:r>
            <a:endParaRPr lang="en-US" altLang="zh-CN">
              <a:ea typeface="宋体" charset="0"/>
              <a:cs typeface="宋体" charset="0"/>
            </a:endParaRPr>
          </a:p>
          <a:p>
            <a:r>
              <a:rPr lang="en-US" altLang="zh-CN">
                <a:ea typeface="宋体" charset="0"/>
                <a:cs typeface="宋体" charset="0"/>
              </a:rPr>
              <a:t>1. Consider reinforcing the three main sources of calories with food items that clearly represent each group. Bring clear examples to class as visual references; for example, a can of Coke or a bag of sugar for carbohydrates, a tub of margarine for lipids, and some beef jerky for protein (although some fat and carbohydrates might also be included).</a:t>
            </a:r>
            <a:br>
              <a:rPr lang="en-US" altLang="zh-CN">
                <a:ea typeface="宋体" charset="0"/>
                <a:cs typeface="宋体" charset="0"/>
              </a:rPr>
            </a:br>
            <a:r>
              <a:rPr lang="en-US" altLang="zh-CN">
                <a:ea typeface="宋体" charset="0"/>
                <a:cs typeface="宋体" charset="0"/>
              </a:rPr>
              <a:t>2. If your lectures will eventually include details of glycolysis and aerobic respiration, this is a good point to introduce the basic concepts of glucose as fuel. Just introducing this conceptual formula might help: eating glucose + breathing in oxygen (yields) water + usable energy (used to build ATP) + heat + exhaled CO</a:t>
            </a:r>
            <a:r>
              <a:rPr lang="en-US" altLang="zh-CN" baseline="-25000">
                <a:ea typeface="宋体" charset="0"/>
                <a:cs typeface="宋体" charset="0"/>
              </a:rPr>
              <a:t>2</a:t>
            </a:r>
            <a:r>
              <a:rPr lang="en-US" altLang="zh-CN">
                <a:ea typeface="宋体" charset="0"/>
                <a:cs typeface="宋体" charset="0"/>
              </a:rPr>
              <a:t>.</a:t>
            </a:r>
            <a:br>
              <a:rPr lang="en-US" altLang="zh-CN">
                <a:ea typeface="宋体" charset="0"/>
                <a:cs typeface="宋体" charset="0"/>
              </a:rPr>
            </a:br>
            <a:r>
              <a:rPr lang="en-US" altLang="zh-CN">
                <a:ea typeface="宋体" charset="0"/>
                <a:cs typeface="宋体" charset="0"/>
              </a:rPr>
              <a:t>3. The section about our use of sugars may be of considerable interest to your students, who might not be expecting much interest in a lecture about organic chemistry. Consider an assignment for each student to bring to class a product label indicating high-fructose corn syrup (HFCS) as an ingredient.</a:t>
            </a:r>
            <a:br>
              <a:rPr lang="en-US" altLang="zh-CN">
                <a:ea typeface="宋体" charset="0"/>
                <a:cs typeface="宋体" charset="0"/>
              </a:rPr>
            </a:br>
            <a:r>
              <a:rPr lang="en-US" altLang="zh-CN">
                <a:ea typeface="宋体" charset="0"/>
                <a:cs typeface="宋体" charset="0"/>
              </a:rPr>
              <a:t>4. Learning the definitions of word roots is invaluable when learning science. Learning the meaning of the prefix word roots </a:t>
            </a:r>
            <a:r>
              <a:rPr lang="zh-CN" altLang="en-US">
                <a:ea typeface="ヒラギノ角ゴ Pro W3" charset="0"/>
                <a:cs typeface="ヒラギノ角ゴ Pro W3" charset="0"/>
              </a:rPr>
              <a:t>“m</a:t>
            </a:r>
            <a:r>
              <a:rPr lang="zh-CN">
                <a:ea typeface="宋体" charset="0"/>
                <a:cs typeface="宋体" charset="0"/>
              </a:rPr>
              <a:t>o</a:t>
            </a:r>
            <a:r>
              <a:rPr lang="en-US" altLang="zh-CN">
                <a:ea typeface="宋体" charset="0"/>
                <a:cs typeface="宋体" charset="0"/>
              </a:rPr>
              <a:t>no” (one), </a:t>
            </a:r>
            <a:r>
              <a:rPr lang="zh-CN" altLang="en-US">
                <a:ea typeface="ヒラギノ角ゴ Pro W3" charset="0"/>
                <a:cs typeface="ヒラギノ角ゴ Pro W3" charset="0"/>
              </a:rPr>
              <a:t>“d</a:t>
            </a:r>
            <a:r>
              <a:rPr lang="zh-CN">
                <a:ea typeface="宋体" charset="0"/>
                <a:cs typeface="宋体" charset="0"/>
              </a:rPr>
              <a:t>i</a:t>
            </a:r>
            <a:r>
              <a:rPr lang="en-US" altLang="zh-CN">
                <a:ea typeface="宋体" charset="0"/>
                <a:cs typeface="宋体" charset="0"/>
              </a:rPr>
              <a:t>” (two), and </a:t>
            </a:r>
            <a:r>
              <a:rPr lang="zh-CN" altLang="en-US">
                <a:ea typeface="ヒラギノ角ゴ Pro W3" charset="0"/>
                <a:cs typeface="ヒラギノ角ゴ Pro W3" charset="0"/>
              </a:rPr>
              <a:t>“p</a:t>
            </a:r>
            <a:r>
              <a:rPr lang="zh-CN">
                <a:ea typeface="宋体" charset="0"/>
                <a:cs typeface="宋体" charset="0"/>
              </a:rPr>
              <a:t>o</a:t>
            </a:r>
            <a:r>
              <a:rPr lang="en-US" altLang="zh-CN">
                <a:ea typeface="宋体" charset="0"/>
                <a:cs typeface="宋体" charset="0"/>
              </a:rPr>
              <a:t>ly” (many) helps to distinguish the structures of various carbohydrates.</a:t>
            </a:r>
            <a:br>
              <a:rPr lang="en-US" altLang="zh-CN">
                <a:ea typeface="宋体" charset="0"/>
                <a:cs typeface="宋体" charset="0"/>
              </a:rPr>
            </a:br>
            <a:r>
              <a:rPr lang="en-US" altLang="zh-CN">
                <a:ea typeface="宋体" charset="0"/>
                <a:cs typeface="宋体" charset="0"/>
              </a:rPr>
              <a:t>5. Consider an assignment for students to find reliable sources that discuss high sugar consumption in the modern diet. The key, of course, is in the quality of the resource. Consider narrowing down the categories to certain nonprofit health organizations (American Cancer Society, American Heart Association, and the like) and peer-reviewed journals.</a:t>
            </a:r>
            <a:br>
              <a:rPr lang="en-US" altLang="zh-CN">
                <a:ea typeface="宋体" charset="0"/>
                <a:cs typeface="宋体" charset="0"/>
              </a:rPr>
            </a:br>
            <a:r>
              <a:rPr lang="en-US" altLang="zh-CN">
                <a:ea typeface="宋体" charset="0"/>
                <a:cs typeface="宋体" charset="0"/>
              </a:rPr>
              <a:t>6. A simple exercise demonstrates the enzymatic breakdown of starches into sugars. If students place an unsalted cracker in their mouths, holding it in their mouths while it mixes well with saliva, they might soon notice that a sweeter taste begins to emerge. The salivary enzyme amylase begins the digestion of starches into disaccharides, which may be degraded further by other enzymes. These disaccharides are the source of the sweet taste.</a:t>
            </a:r>
            <a:br>
              <a:rPr lang="en-US" altLang="zh-CN">
                <a:ea typeface="宋体" charset="0"/>
                <a:cs typeface="宋体" charset="0"/>
              </a:rPr>
            </a:br>
            <a:r>
              <a:rPr lang="en-US" altLang="zh-CN">
                <a:ea typeface="宋体" charset="0"/>
                <a:cs typeface="宋体" charset="0"/>
              </a:rPr>
              <a:t>7. The cellophane wrap often used to package foods is a biodegradable material derived from cellulose. Consider challenging students to create a list of other cellulose-derived products (such as paper).</a:t>
            </a:r>
            <a:br>
              <a:rPr lang="en-US" altLang="zh-CN">
                <a:ea typeface="宋体" charset="0"/>
                <a:cs typeface="宋体" charset="0"/>
              </a:rPr>
            </a:br>
            <a:r>
              <a:rPr lang="en-US" altLang="zh-CN">
                <a:ea typeface="宋体" charset="0"/>
                <a:cs typeface="宋体" charset="0"/>
              </a:rPr>
              <a:t>8. An adult human may store about a half of a kilogram of glycogen in the liver and muscles of the body, depending on recent dietary habits. A person who begins dieting might soon notice an immediate weight loss of 2–4 pounds (1–2 kilograms) over several days, reflecting reductions in stored glycogen, water, and intestinal contents (among other factors).</a:t>
            </a:r>
            <a:br>
              <a:rPr lang="en-US" altLang="zh-CN">
                <a:ea typeface="宋体" charset="0"/>
                <a:cs typeface="宋体" charset="0"/>
              </a:rPr>
            </a:br>
            <a:r>
              <a:rPr lang="en-US" altLang="zh-CN">
                <a:ea typeface="宋体" charset="0"/>
                <a:cs typeface="宋体" charset="0"/>
              </a:rPr>
              <a:t>9. Another simple demonstration can illustrate hydrophobic and hydrophilic substances. In front of the class, mix colored water and a yellow oil (corn or canola oil work well). Shake up the mixture and then watch as the two separate. (You may have a mixture already made that remains separated; however, the dyes may bleed between the oil and the water.)</a:t>
            </a:r>
            <a:br>
              <a:rPr lang="en-US" altLang="zh-CN">
                <a:ea typeface="宋体" charset="0"/>
                <a:cs typeface="宋体" charset="0"/>
              </a:rPr>
            </a:br>
            <a:r>
              <a:rPr lang="en-US" altLang="zh-CN">
                <a:ea typeface="宋体" charset="0"/>
                <a:cs typeface="宋体" charset="0"/>
              </a:rPr>
              <a:t>10. Margarine in stores commonly comes in liquid squeeze containers, in tubs, and in sticks. These forms reflect increasing amounts of hydrogenation, gradually increasing the stiffness from a liquid, to a firmer spread, to a firm stick of margarine. As noted in the text, recent studies have suggested that unsaturated oils become increasingly unhealthy as they are hydrogenated. Perhaps your students can find references to this correlation on the Internet.</a:t>
            </a:r>
            <a:br>
              <a:rPr lang="en-US" altLang="zh-CN">
                <a:ea typeface="宋体" charset="0"/>
                <a:cs typeface="宋体" charset="0"/>
              </a:rPr>
            </a:br>
            <a:r>
              <a:rPr lang="en-US" altLang="zh-CN">
                <a:ea typeface="宋体" charset="0"/>
                <a:cs typeface="宋体" charset="0"/>
              </a:rPr>
              <a:t>11. Many analogies relate to students the diversity of proteins that can be made from just 20 amino acids. The authors note that our language uses combinations of 26 letters to form words. Proteins are much longer </a:t>
            </a:r>
            <a:r>
              <a:rPr lang="zh-CN" altLang="en-US">
                <a:ea typeface="ヒラギノ角ゴ Pro W3" charset="0"/>
                <a:cs typeface="ヒラギノ角ゴ Pro W3" charset="0"/>
              </a:rPr>
              <a:t>“w</a:t>
            </a:r>
            <a:r>
              <a:rPr lang="zh-CN">
                <a:ea typeface="宋体" charset="0"/>
                <a:cs typeface="宋体" charset="0"/>
              </a:rPr>
              <a:t>o</a:t>
            </a:r>
            <a:r>
              <a:rPr lang="en-US" altLang="zh-CN">
                <a:ea typeface="宋体" charset="0"/>
                <a:cs typeface="宋体" charset="0"/>
              </a:rPr>
              <a:t>rds”, creating even more diversity. Another analogy is to trains. This builds on the earlier analogy when polymers were introduced. Imagine making different trains about 100 cars long, using any combination of 20 types of railroad cars. Mathematically, the number of possible trains is 20</a:t>
            </a:r>
            <a:r>
              <a:rPr lang="en-US" altLang="zh-CN" baseline="30000">
                <a:ea typeface="宋体" charset="0"/>
                <a:cs typeface="宋体" charset="0"/>
              </a:rPr>
              <a:t>100</a:t>
            </a:r>
            <a:r>
              <a:rPr lang="en-US" altLang="zh-CN">
                <a:ea typeface="宋体" charset="0"/>
                <a:cs typeface="宋体" charset="0"/>
              </a:rPr>
              <a:t>, a number beyond imagination.</a:t>
            </a:r>
            <a:br>
              <a:rPr lang="en-US" altLang="zh-CN">
                <a:ea typeface="宋体" charset="0"/>
                <a:cs typeface="宋体" charset="0"/>
              </a:rPr>
            </a:br>
            <a:r>
              <a:rPr lang="en-US" altLang="zh-CN">
                <a:ea typeface="宋体" charset="0"/>
                <a:cs typeface="宋体" charset="0"/>
              </a:rPr>
              <a:t>12. The authors note that the difference between a polypeptide and a protein is analogous to the relationship between a long strand of yarn and a sweater knitted from yarn. Proteins are clearly more complex!</a:t>
            </a:r>
            <a:br>
              <a:rPr lang="en-US" altLang="zh-CN">
                <a:ea typeface="宋体" charset="0"/>
                <a:cs typeface="宋体" charset="0"/>
              </a:rPr>
            </a:br>
            <a:r>
              <a:rPr lang="en-US" altLang="zh-CN">
                <a:ea typeface="宋体" charset="0"/>
                <a:cs typeface="宋体" charset="0"/>
              </a:rPr>
              <a:t>13. Most cooking results in changes in the texture and color of a food. The brown color of a steak is the product of the denaturation of proteins. Fixatives such as formalin also denature proteins and cause color changes. Students who have dissected vertebrates will realize that the brown color of the muscles makes it look as if the animal has been cooked.</a:t>
            </a:r>
            <a:br>
              <a:rPr lang="en-US" altLang="zh-CN">
                <a:ea typeface="宋体" charset="0"/>
                <a:cs typeface="宋体" charset="0"/>
              </a:rPr>
            </a:br>
            <a:r>
              <a:rPr lang="en-US" altLang="zh-CN">
                <a:ea typeface="宋体" charset="0"/>
                <a:cs typeface="宋体" charset="0"/>
              </a:rPr>
              <a:t>14. Consider this assignment to wrap up the presence of organic molecules in our diets. Have students working individually or in small groups analyze a food label listing the components of a McDonald’s Big Mac. Note the most abundant organic molecule class (perhaps by weight) found in each component.</a:t>
            </a:r>
            <a:br>
              <a:rPr lang="en-US" altLang="zh-CN">
                <a:ea typeface="宋体" charset="0"/>
                <a:cs typeface="宋体" charset="0"/>
              </a:rPr>
            </a:br>
            <a:r>
              <a:rPr lang="en-US" altLang="zh-CN">
                <a:ea typeface="宋体" charset="0"/>
                <a:cs typeface="宋体" charset="0"/>
              </a:rPr>
              <a:t>15. The </a:t>
            </a:r>
            <a:r>
              <a:rPr lang="zh-CN" altLang="en-US">
                <a:ea typeface="ヒラギノ角ゴ Pro W3" charset="0"/>
                <a:cs typeface="ヒラギノ角ゴ Pro W3" charset="0"/>
              </a:rPr>
              <a:t>“N</a:t>
            </a:r>
            <a:r>
              <a:rPr lang="zh-CN">
                <a:ea typeface="宋体" charset="0"/>
                <a:cs typeface="宋体" charset="0"/>
              </a:rPr>
              <a:t>A</a:t>
            </a:r>
            <a:r>
              <a:rPr lang="en-US" altLang="zh-CN">
                <a:ea typeface="宋体" charset="0"/>
                <a:cs typeface="宋体" charset="0"/>
              </a:rPr>
              <a:t>” in DNA and RNA represents </a:t>
            </a:r>
            <a:r>
              <a:rPr lang="zh-CN" altLang="en-US">
                <a:ea typeface="ヒラギノ角ゴ Pro W3" charset="0"/>
                <a:cs typeface="ヒラギノ角ゴ Pro W3" charset="0"/>
              </a:rPr>
              <a:t>‘n</a:t>
            </a:r>
            <a:r>
              <a:rPr lang="zh-CN">
                <a:ea typeface="宋体" charset="0"/>
                <a:cs typeface="宋体" charset="0"/>
              </a:rPr>
              <a:t>u</a:t>
            </a:r>
            <a:r>
              <a:rPr lang="en-US" altLang="zh-CN">
                <a:ea typeface="宋体" charset="0"/>
                <a:cs typeface="宋体" charset="0"/>
              </a:rPr>
              <a:t>cleic acid”. Students often do not make this association without assistance.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1443038" indent="-554038" defTabSz="1776413">
              <a:defRPr sz="1200">
                <a:solidFill>
                  <a:schemeClr val="tx1"/>
                </a:solidFill>
                <a:latin typeface="Times New Roman" charset="0"/>
                <a:ea typeface="ＭＳ Ｐゴシック" charset="0"/>
                <a:cs typeface="ＭＳ Ｐゴシック" charset="0"/>
              </a:defRPr>
            </a:lvl2pPr>
            <a:lvl3pPr marL="2220913" indent="-444500" defTabSz="1776413">
              <a:defRPr sz="1200">
                <a:solidFill>
                  <a:schemeClr val="tx1"/>
                </a:solidFill>
                <a:latin typeface="Times New Roman" charset="0"/>
                <a:ea typeface="ＭＳ Ｐゴシック" charset="0"/>
              </a:defRPr>
            </a:lvl3pPr>
            <a:lvl4pPr marL="3108325" indent="-442913" defTabSz="1776413">
              <a:defRPr sz="1200">
                <a:solidFill>
                  <a:schemeClr val="tx1"/>
                </a:solidFill>
                <a:latin typeface="Times New Roman" charset="0"/>
                <a:ea typeface="ＭＳ Ｐゴシック" charset="0"/>
              </a:defRPr>
            </a:lvl4pPr>
            <a:lvl5pPr marL="3997325" indent="-444500" defTabSz="1776413">
              <a:defRPr sz="1200">
                <a:solidFill>
                  <a:schemeClr val="tx1"/>
                </a:solidFill>
                <a:latin typeface="Times New Roman" charset="0"/>
                <a:ea typeface="ＭＳ Ｐゴシック" charset="0"/>
              </a:defRPr>
            </a:lvl5pPr>
            <a:lvl6pPr marL="44545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49117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53689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58261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CE4C9927-786C-B94D-A452-C9C2B4A28866}" type="slidenum">
              <a:rPr lang="en-US" altLang="zh-CN">
                <a:latin typeface="Times" charset="0"/>
                <a:ea typeface="宋体" charset="0"/>
              </a:rPr>
              <a:pPr algn="r" eaLnBrk="0" hangingPunct="0"/>
              <a:t>4</a:t>
            </a:fld>
            <a:endParaRPr lang="en-US" altLang="zh-CN">
              <a:latin typeface="Times" charset="0"/>
              <a:ea typeface="宋体" charset="0"/>
            </a:endParaRPr>
          </a:p>
        </p:txBody>
      </p:sp>
      <p:sp>
        <p:nvSpPr>
          <p:cNvPr id="177155"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77156" name="Rectangle 3"/>
          <p:cNvSpPr>
            <a:spLocks noGrp="1" noChangeArrowheads="1"/>
          </p:cNvSpPr>
          <p:nvPr>
            <p:ph type="body" idx="1"/>
          </p:nvPr>
        </p:nvSpPr>
        <p:spPr>
          <a:xfrm>
            <a:off x="914760" y="4331006"/>
            <a:ext cx="5028481" cy="4114494"/>
          </a:xfrm>
          <a:solidFill>
            <a:srgbClr val="FFFFFF"/>
          </a:solidFill>
          <a:ln>
            <a:solidFill>
              <a:srgbClr val="000000"/>
            </a:solidFill>
          </a:ln>
        </p:spPr>
        <p:txBody>
          <a:bodyPr lIns="91436" tIns="45718" rIns="91436" bIns="45718"/>
          <a:lstStyle/>
          <a:p>
            <a:pPr eaLnBrk="1" hangingPunct="1"/>
            <a:r>
              <a:rPr lang="en-US" altLang="zh-CN">
                <a:ea typeface="宋体" charset="0"/>
                <a:cs typeface="宋体" charset="0"/>
              </a:rPr>
              <a:t>Figure 3.15 </a:t>
            </a:r>
            <a:r>
              <a:rPr lang="en-US" altLang="zh-CN">
                <a:solidFill>
                  <a:srgbClr val="000000"/>
                </a:solidFill>
                <a:ea typeface="宋体" charset="0"/>
                <a:cs typeface="宋体" charset="0"/>
              </a:rPr>
              <a:t>Some types of proteins</a:t>
            </a:r>
            <a:endParaRPr lang="en-US" altLang="zh-CN" sz="700">
              <a:solidFill>
                <a:srgbClr val="000000"/>
              </a:solidFill>
              <a:ea typeface="宋体" charset="0"/>
              <a:cs typeface="宋体"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742950" indent="-285750" defTabSz="1776413">
              <a:defRPr sz="1200">
                <a:solidFill>
                  <a:schemeClr val="tx1"/>
                </a:solidFill>
                <a:latin typeface="Times New Roman" charset="0"/>
                <a:ea typeface="ＭＳ Ｐゴシック" charset="0"/>
                <a:cs typeface="ＭＳ Ｐゴシック" charset="0"/>
              </a:defRPr>
            </a:lvl2pPr>
            <a:lvl3pPr marL="1143000" indent="-228600" defTabSz="1776413">
              <a:defRPr sz="1200">
                <a:solidFill>
                  <a:schemeClr val="tx1"/>
                </a:solidFill>
                <a:latin typeface="Times New Roman" charset="0"/>
                <a:ea typeface="ＭＳ Ｐゴシック" charset="0"/>
              </a:defRPr>
            </a:lvl3pPr>
            <a:lvl4pPr marL="1600200" indent="-228600" defTabSz="1776413">
              <a:defRPr sz="1200">
                <a:solidFill>
                  <a:schemeClr val="tx1"/>
                </a:solidFill>
                <a:latin typeface="Times New Roman" charset="0"/>
                <a:ea typeface="ＭＳ Ｐゴシック" charset="0"/>
              </a:defRPr>
            </a:lvl4pPr>
            <a:lvl5pPr marL="2057400" indent="-228600" defTabSz="1776413">
              <a:defRPr sz="1200">
                <a:solidFill>
                  <a:schemeClr val="tx1"/>
                </a:solidFill>
                <a:latin typeface="Times New Roman" charset="0"/>
                <a:ea typeface="ＭＳ Ｐゴシック" charset="0"/>
              </a:defRPr>
            </a:lvl5pPr>
            <a:lvl6pPr marL="25146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FEA8E489-C5AE-FE42-98C3-7A8EAA6ED3FB}" type="slidenum">
              <a:rPr lang="en-US" altLang="zh-CN">
                <a:latin typeface="Arial" charset="0"/>
                <a:ea typeface="宋体" charset="0"/>
              </a:rPr>
              <a:pPr algn="r" eaLnBrk="0" hangingPunct="0"/>
              <a:t>5</a:t>
            </a:fld>
            <a:endParaRPr lang="en-US" altLang="zh-CN">
              <a:latin typeface="Arial" charset="0"/>
              <a:ea typeface="宋体" charset="0"/>
            </a:endParaRPr>
          </a:p>
        </p:txBody>
      </p:sp>
      <p:sp>
        <p:nvSpPr>
          <p:cNvPr id="17817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78180" name="Rectangle 3"/>
          <p:cNvSpPr>
            <a:spLocks noGrp="1" noChangeArrowheads="1"/>
          </p:cNvSpPr>
          <p:nvPr>
            <p:ph type="body" idx="1"/>
          </p:nvPr>
        </p:nvSpPr>
        <p:spPr>
          <a:xfrm>
            <a:off x="914760" y="4343247"/>
            <a:ext cx="5028481" cy="4115259"/>
          </a:xfrm>
          <a:solidFill>
            <a:srgbClr val="FFFFFF"/>
          </a:solidFill>
          <a:ln>
            <a:solidFill>
              <a:srgbClr val="000000"/>
            </a:solidFill>
          </a:ln>
        </p:spPr>
        <p:txBody>
          <a:bodyPr lIns="91436" tIns="45718" rIns="91436" bIns="45718"/>
          <a:lstStyle/>
          <a:p>
            <a:r>
              <a:rPr lang="en-US" altLang="zh-CN" b="1">
                <a:ea typeface="宋体" charset="0"/>
                <a:cs typeface="宋体" charset="0"/>
              </a:rPr>
              <a:t>Student Misconceptions and Concerns</a:t>
            </a:r>
            <a:endParaRPr lang="en-US" altLang="zh-CN">
              <a:ea typeface="宋体" charset="0"/>
              <a:cs typeface="宋体" charset="0"/>
            </a:endParaRPr>
          </a:p>
          <a:p>
            <a:r>
              <a:rPr lang="en-US" altLang="zh-CN">
                <a:ea typeface="宋体" charset="0"/>
                <a:cs typeface="宋体" charset="0"/>
              </a:rPr>
              <a:t>1. The abstract nature of chemistry can be discouraging to many students. Consider starting out this section of the lecture by examining the chemical groups on a food nutrition label. Candy bars with peanuts are particularly useful as they contain significant amounts of all three sources of calories (carbohydrates, proteins, and lipids).</a:t>
            </a:r>
            <a:br>
              <a:rPr lang="en-US" altLang="zh-CN">
                <a:ea typeface="宋体" charset="0"/>
                <a:cs typeface="宋体" charset="0"/>
              </a:rPr>
            </a:br>
            <a:r>
              <a:rPr lang="en-US" altLang="zh-CN">
                <a:ea typeface="宋体" charset="0"/>
                <a:cs typeface="宋体" charset="0"/>
              </a:rPr>
              <a:t>2. Students might struggle to extrapolate the properties of lipids to their roles in an organism. Ducks float because their feathers repel water instead of attracting it. Hair on your head remains flexible because of oils produced in your scalp. Examples such as these help connect the abstract properties of lipids to concrete examples in our world.</a:t>
            </a:r>
            <a:br>
              <a:rPr lang="en-US" altLang="zh-CN">
                <a:ea typeface="宋体" charset="0"/>
                <a:cs typeface="宋体" charset="0"/>
              </a:rPr>
            </a:br>
            <a:r>
              <a:rPr lang="en-US" altLang="zh-CN">
                <a:ea typeface="宋体" charset="0"/>
                <a:cs typeface="宋体" charset="0"/>
              </a:rPr>
              <a:t>3. The functional significance of protein shape is an abstract molecular example of form and function relationships, which might be new to some students. The binding of an enzyme to its substrate is a type of molecular handshake, which permits specific interactions. To help students think about form and function relationships, share some concrete analogies in their lives—perhaps flathead and Phillips screwdrivers that match the proper type of screws or the fit of a hand into a glove.</a:t>
            </a:r>
            <a:br>
              <a:rPr lang="en-US" altLang="zh-CN">
                <a:ea typeface="宋体" charset="0"/>
                <a:cs typeface="宋体" charset="0"/>
              </a:rPr>
            </a:br>
            <a:r>
              <a:rPr lang="en-US" altLang="zh-CN">
                <a:ea typeface="宋体" charset="0"/>
                <a:cs typeface="宋体" charset="0"/>
              </a:rPr>
              <a:t>4. The evolution of lactose tolerance within human groups in East Africa does not represent a deliberate decision, yet this evolutionary change appears logical. Many students perceive adaptations as deliberate events with purpose. As students develop a better understanding of the mechanisms of evolution, it will be important to point out that mutations arise by chance, with the culling hand of natural selection favoring traits that convey an advantage. Organisms cannot plan evolutionary change. </a:t>
            </a:r>
          </a:p>
          <a:p>
            <a:r>
              <a:rPr lang="en-US" altLang="zh-CN" b="1">
                <a:ea typeface="宋体" charset="0"/>
                <a:cs typeface="宋体" charset="0"/>
              </a:rPr>
              <a:t>Teaching Tips</a:t>
            </a:r>
            <a:endParaRPr lang="en-US" altLang="zh-CN">
              <a:ea typeface="宋体" charset="0"/>
              <a:cs typeface="宋体" charset="0"/>
            </a:endParaRPr>
          </a:p>
          <a:p>
            <a:r>
              <a:rPr lang="en-US" altLang="zh-CN">
                <a:ea typeface="宋体" charset="0"/>
                <a:cs typeface="宋体" charset="0"/>
              </a:rPr>
              <a:t>1. Consider reinforcing the three main sources of calories with food items that clearly represent each group. Bring clear examples to class as visual references; for example, a can of Coke or a bag of sugar for carbohydrates, a tub of margarine for lipids, and some beef jerky for protein (although some fat and carbohydrates might also be included).</a:t>
            </a:r>
            <a:br>
              <a:rPr lang="en-US" altLang="zh-CN">
                <a:ea typeface="宋体" charset="0"/>
                <a:cs typeface="宋体" charset="0"/>
              </a:rPr>
            </a:br>
            <a:r>
              <a:rPr lang="en-US" altLang="zh-CN">
                <a:ea typeface="宋体" charset="0"/>
                <a:cs typeface="宋体" charset="0"/>
              </a:rPr>
              <a:t>2. If your lectures will eventually include details of glycolysis and aerobic respiration, this is a good point to introduce the basic concepts of glucose as fuel. Just introducing this conceptual formula might help: eating glucose + breathing in oxygen (yields) water + usable energy (used to build ATP) + heat + exhaled CO</a:t>
            </a:r>
            <a:r>
              <a:rPr lang="en-US" altLang="zh-CN" baseline="-25000">
                <a:ea typeface="宋体" charset="0"/>
                <a:cs typeface="宋体" charset="0"/>
              </a:rPr>
              <a:t>2</a:t>
            </a:r>
            <a:r>
              <a:rPr lang="en-US" altLang="zh-CN">
                <a:ea typeface="宋体" charset="0"/>
                <a:cs typeface="宋体" charset="0"/>
              </a:rPr>
              <a:t>.</a:t>
            </a:r>
            <a:br>
              <a:rPr lang="en-US" altLang="zh-CN">
                <a:ea typeface="宋体" charset="0"/>
                <a:cs typeface="宋体" charset="0"/>
              </a:rPr>
            </a:br>
            <a:r>
              <a:rPr lang="en-US" altLang="zh-CN">
                <a:ea typeface="宋体" charset="0"/>
                <a:cs typeface="宋体" charset="0"/>
              </a:rPr>
              <a:t>3. The section about our use of sugars may be of considerable interest to your students, who might not be expecting much interest in a lecture about organic chemistry. Consider an assignment for each student to bring to class a product label indicating high-fructose corn syrup (HFCS) as an ingredient.</a:t>
            </a:r>
            <a:br>
              <a:rPr lang="en-US" altLang="zh-CN">
                <a:ea typeface="宋体" charset="0"/>
                <a:cs typeface="宋体" charset="0"/>
              </a:rPr>
            </a:br>
            <a:r>
              <a:rPr lang="en-US" altLang="zh-CN">
                <a:ea typeface="宋体" charset="0"/>
                <a:cs typeface="宋体" charset="0"/>
              </a:rPr>
              <a:t>4. Learning the definitions of word roots is invaluable when learning science. Learning the meaning of the prefix word roots </a:t>
            </a:r>
            <a:r>
              <a:rPr lang="zh-CN" altLang="en-US">
                <a:ea typeface="ヒラギノ角ゴ Pro W3" charset="0"/>
                <a:cs typeface="ヒラギノ角ゴ Pro W3" charset="0"/>
              </a:rPr>
              <a:t>“m</a:t>
            </a:r>
            <a:r>
              <a:rPr lang="zh-CN">
                <a:ea typeface="宋体" charset="0"/>
                <a:cs typeface="宋体" charset="0"/>
              </a:rPr>
              <a:t>o</a:t>
            </a:r>
            <a:r>
              <a:rPr lang="en-US" altLang="zh-CN">
                <a:ea typeface="宋体" charset="0"/>
                <a:cs typeface="宋体" charset="0"/>
              </a:rPr>
              <a:t>no” (one), </a:t>
            </a:r>
            <a:r>
              <a:rPr lang="zh-CN" altLang="en-US">
                <a:ea typeface="ヒラギノ角ゴ Pro W3" charset="0"/>
                <a:cs typeface="ヒラギノ角ゴ Pro W3" charset="0"/>
              </a:rPr>
              <a:t>“d</a:t>
            </a:r>
            <a:r>
              <a:rPr lang="zh-CN">
                <a:ea typeface="宋体" charset="0"/>
                <a:cs typeface="宋体" charset="0"/>
              </a:rPr>
              <a:t>i</a:t>
            </a:r>
            <a:r>
              <a:rPr lang="en-US" altLang="zh-CN">
                <a:ea typeface="宋体" charset="0"/>
                <a:cs typeface="宋体" charset="0"/>
              </a:rPr>
              <a:t>” (two), and </a:t>
            </a:r>
            <a:r>
              <a:rPr lang="zh-CN" altLang="en-US">
                <a:ea typeface="ヒラギノ角ゴ Pro W3" charset="0"/>
                <a:cs typeface="ヒラギノ角ゴ Pro W3" charset="0"/>
              </a:rPr>
              <a:t>“p</a:t>
            </a:r>
            <a:r>
              <a:rPr lang="zh-CN">
                <a:ea typeface="宋体" charset="0"/>
                <a:cs typeface="宋体" charset="0"/>
              </a:rPr>
              <a:t>o</a:t>
            </a:r>
            <a:r>
              <a:rPr lang="en-US" altLang="zh-CN">
                <a:ea typeface="宋体" charset="0"/>
                <a:cs typeface="宋体" charset="0"/>
              </a:rPr>
              <a:t>ly” (many) helps to distinguish the structures of various carbohydrates.</a:t>
            </a:r>
            <a:br>
              <a:rPr lang="en-US" altLang="zh-CN">
                <a:ea typeface="宋体" charset="0"/>
                <a:cs typeface="宋体" charset="0"/>
              </a:rPr>
            </a:br>
            <a:r>
              <a:rPr lang="en-US" altLang="zh-CN">
                <a:ea typeface="宋体" charset="0"/>
                <a:cs typeface="宋体" charset="0"/>
              </a:rPr>
              <a:t>5. Consider an assignment for students to find reliable sources that discuss high sugar consumption in the modern diet. The key, of course, is in the quality of the resource. Consider narrowing down the categories to certain nonprofit health organizations (American Cancer Society, American Heart Association, and the like) and peer-reviewed journals.</a:t>
            </a:r>
            <a:br>
              <a:rPr lang="en-US" altLang="zh-CN">
                <a:ea typeface="宋体" charset="0"/>
                <a:cs typeface="宋体" charset="0"/>
              </a:rPr>
            </a:br>
            <a:r>
              <a:rPr lang="en-US" altLang="zh-CN">
                <a:ea typeface="宋体" charset="0"/>
                <a:cs typeface="宋体" charset="0"/>
              </a:rPr>
              <a:t>6. A simple exercise demonstrates the enzymatic breakdown of starches into sugars. If students place an unsalted cracker in their mouths, holding it in their mouths while it mixes well with saliva, they might soon notice that a sweeter taste begins to emerge. The salivary enzyme amylase begins the digestion of starches into disaccharides, which may be degraded further by other enzymes. These disaccharides are the source of the sweet taste.</a:t>
            </a:r>
            <a:br>
              <a:rPr lang="en-US" altLang="zh-CN">
                <a:ea typeface="宋体" charset="0"/>
                <a:cs typeface="宋体" charset="0"/>
              </a:rPr>
            </a:br>
            <a:r>
              <a:rPr lang="en-US" altLang="zh-CN">
                <a:ea typeface="宋体" charset="0"/>
                <a:cs typeface="宋体" charset="0"/>
              </a:rPr>
              <a:t>7. The cellophane wrap often used to package foods is a biodegradable material derived from cellulose. Consider challenging students to create a list of other cellulose-derived products (such as paper).</a:t>
            </a:r>
            <a:br>
              <a:rPr lang="en-US" altLang="zh-CN">
                <a:ea typeface="宋体" charset="0"/>
                <a:cs typeface="宋体" charset="0"/>
              </a:rPr>
            </a:br>
            <a:r>
              <a:rPr lang="en-US" altLang="zh-CN">
                <a:ea typeface="宋体" charset="0"/>
                <a:cs typeface="宋体" charset="0"/>
              </a:rPr>
              <a:t>8. An adult human may store about a half of a kilogram of glycogen in the liver and muscles of the body, depending on recent dietary habits. A person who begins dieting might soon notice an immediate weight loss of 2–4 pounds (1–2 kilograms) over several days, reflecting reductions in stored glycogen, water, and intestinal contents (among other factors).</a:t>
            </a:r>
            <a:br>
              <a:rPr lang="en-US" altLang="zh-CN">
                <a:ea typeface="宋体" charset="0"/>
                <a:cs typeface="宋体" charset="0"/>
              </a:rPr>
            </a:br>
            <a:r>
              <a:rPr lang="en-US" altLang="zh-CN">
                <a:ea typeface="宋体" charset="0"/>
                <a:cs typeface="宋体" charset="0"/>
              </a:rPr>
              <a:t>9. Another simple demonstration can illustrate hydrophobic and hydrophilic substances. In front of the class, mix colored water and a yellow oil (corn or canola oil work well). Shake up the mixture and then watch as the two separate. (You may have a mixture already made that remains separated; however, the dyes may bleed between the oil and the water.)</a:t>
            </a:r>
            <a:br>
              <a:rPr lang="en-US" altLang="zh-CN">
                <a:ea typeface="宋体" charset="0"/>
                <a:cs typeface="宋体" charset="0"/>
              </a:rPr>
            </a:br>
            <a:r>
              <a:rPr lang="en-US" altLang="zh-CN">
                <a:ea typeface="宋体" charset="0"/>
                <a:cs typeface="宋体" charset="0"/>
              </a:rPr>
              <a:t>10. Margarine in stores commonly comes in liquid squeeze containers, in tubs, and in sticks. These forms reflect increasing amounts of hydrogenation, gradually increasing the stiffness from a liquid, to a firmer spread, to a firm stick of margarine. As noted in the text, recent studies have suggested that unsaturated oils become increasingly unhealthy as they are hydrogenated. Perhaps your students can find references to this correlation on the Internet.</a:t>
            </a:r>
            <a:br>
              <a:rPr lang="en-US" altLang="zh-CN">
                <a:ea typeface="宋体" charset="0"/>
                <a:cs typeface="宋体" charset="0"/>
              </a:rPr>
            </a:br>
            <a:r>
              <a:rPr lang="en-US" altLang="zh-CN">
                <a:ea typeface="宋体" charset="0"/>
                <a:cs typeface="宋体" charset="0"/>
              </a:rPr>
              <a:t>11. Many analogies relate to students the diversity of proteins that can be made from just 20 amino acids. The authors note that our language uses combinations of 26 letters to form words. Proteins are much longer </a:t>
            </a:r>
            <a:r>
              <a:rPr lang="zh-CN" altLang="en-US">
                <a:ea typeface="ヒラギノ角ゴ Pro W3" charset="0"/>
                <a:cs typeface="ヒラギノ角ゴ Pro W3" charset="0"/>
              </a:rPr>
              <a:t>“w</a:t>
            </a:r>
            <a:r>
              <a:rPr lang="zh-CN">
                <a:ea typeface="宋体" charset="0"/>
                <a:cs typeface="宋体" charset="0"/>
              </a:rPr>
              <a:t>o</a:t>
            </a:r>
            <a:r>
              <a:rPr lang="en-US" altLang="zh-CN">
                <a:ea typeface="宋体" charset="0"/>
                <a:cs typeface="宋体" charset="0"/>
              </a:rPr>
              <a:t>rds”, creating even more diversity. Another analogy is to trains. This builds on the earlier analogy when polymers were introduced. Imagine making different trains about 100 cars long, using any combination of 20 types of railroad cars. Mathematically, the number of possible trains is 20</a:t>
            </a:r>
            <a:r>
              <a:rPr lang="en-US" altLang="zh-CN" baseline="30000">
                <a:ea typeface="宋体" charset="0"/>
                <a:cs typeface="宋体" charset="0"/>
              </a:rPr>
              <a:t>100</a:t>
            </a:r>
            <a:r>
              <a:rPr lang="en-US" altLang="zh-CN">
                <a:ea typeface="宋体" charset="0"/>
                <a:cs typeface="宋体" charset="0"/>
              </a:rPr>
              <a:t>, a number beyond imagination.</a:t>
            </a:r>
            <a:br>
              <a:rPr lang="en-US" altLang="zh-CN">
                <a:ea typeface="宋体" charset="0"/>
                <a:cs typeface="宋体" charset="0"/>
              </a:rPr>
            </a:br>
            <a:r>
              <a:rPr lang="en-US" altLang="zh-CN">
                <a:ea typeface="宋体" charset="0"/>
                <a:cs typeface="宋体" charset="0"/>
              </a:rPr>
              <a:t>12. The authors note that the difference between a polypeptide and a protein is analogous to the relationship between a long strand of yarn and a sweater knitted from yarn. Proteins are clearly more complex!</a:t>
            </a:r>
            <a:br>
              <a:rPr lang="en-US" altLang="zh-CN">
                <a:ea typeface="宋体" charset="0"/>
                <a:cs typeface="宋体" charset="0"/>
              </a:rPr>
            </a:br>
            <a:r>
              <a:rPr lang="en-US" altLang="zh-CN">
                <a:ea typeface="宋体" charset="0"/>
                <a:cs typeface="宋体" charset="0"/>
              </a:rPr>
              <a:t>13. Most cooking results in changes in the texture and color of a food. The brown color of a steak is the product of the denaturation of proteins. Fixatives such as formalin also denature proteins and cause color changes. Students who have dissected vertebrates will realize that the brown color of the muscles makes it look as if the animal has been cooked.</a:t>
            </a:r>
            <a:br>
              <a:rPr lang="en-US" altLang="zh-CN">
                <a:ea typeface="宋体" charset="0"/>
                <a:cs typeface="宋体" charset="0"/>
              </a:rPr>
            </a:br>
            <a:r>
              <a:rPr lang="en-US" altLang="zh-CN">
                <a:ea typeface="宋体" charset="0"/>
                <a:cs typeface="宋体" charset="0"/>
              </a:rPr>
              <a:t>14. Consider this assignment to wrap up the presence of organic molecules in our diets. Have students working individually or in small groups analyze a food label listing the components of a McDonald’s Big Mac. Note the most abundant organic molecule class (perhaps by weight) found in each component.</a:t>
            </a:r>
            <a:br>
              <a:rPr lang="en-US" altLang="zh-CN">
                <a:ea typeface="宋体" charset="0"/>
                <a:cs typeface="宋体" charset="0"/>
              </a:rPr>
            </a:br>
            <a:r>
              <a:rPr lang="en-US" altLang="zh-CN">
                <a:ea typeface="宋体" charset="0"/>
                <a:cs typeface="宋体" charset="0"/>
              </a:rPr>
              <a:t>15. The </a:t>
            </a:r>
            <a:r>
              <a:rPr lang="zh-CN" altLang="en-US">
                <a:ea typeface="ヒラギノ角ゴ Pro W3" charset="0"/>
                <a:cs typeface="ヒラギノ角ゴ Pro W3" charset="0"/>
              </a:rPr>
              <a:t>“N</a:t>
            </a:r>
            <a:r>
              <a:rPr lang="zh-CN">
                <a:ea typeface="宋体" charset="0"/>
                <a:cs typeface="宋体" charset="0"/>
              </a:rPr>
              <a:t>A</a:t>
            </a:r>
            <a:r>
              <a:rPr lang="en-US" altLang="zh-CN">
                <a:ea typeface="宋体" charset="0"/>
                <a:cs typeface="宋体" charset="0"/>
              </a:rPr>
              <a:t>” in DNA and RNA represents </a:t>
            </a:r>
            <a:r>
              <a:rPr lang="zh-CN" altLang="en-US">
                <a:ea typeface="ヒラギノ角ゴ Pro W3" charset="0"/>
                <a:cs typeface="ヒラギノ角ゴ Pro W3" charset="0"/>
              </a:rPr>
              <a:t>‘n</a:t>
            </a:r>
            <a:r>
              <a:rPr lang="zh-CN">
                <a:ea typeface="宋体" charset="0"/>
                <a:cs typeface="宋体" charset="0"/>
              </a:rPr>
              <a:t>u</a:t>
            </a:r>
            <a:r>
              <a:rPr lang="en-US" altLang="zh-CN">
                <a:ea typeface="宋体" charset="0"/>
                <a:cs typeface="宋体" charset="0"/>
              </a:rPr>
              <a:t>cleic acid”. Students often do not make this association without assistance.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1443038" indent="-554038" defTabSz="1776413">
              <a:defRPr sz="1200">
                <a:solidFill>
                  <a:schemeClr val="tx1"/>
                </a:solidFill>
                <a:latin typeface="Times New Roman" charset="0"/>
                <a:ea typeface="ＭＳ Ｐゴシック" charset="0"/>
                <a:cs typeface="ＭＳ Ｐゴシック" charset="0"/>
              </a:defRPr>
            </a:lvl2pPr>
            <a:lvl3pPr marL="2220913" indent="-444500" defTabSz="1776413">
              <a:defRPr sz="1200">
                <a:solidFill>
                  <a:schemeClr val="tx1"/>
                </a:solidFill>
                <a:latin typeface="Times New Roman" charset="0"/>
                <a:ea typeface="ＭＳ Ｐゴシック" charset="0"/>
              </a:defRPr>
            </a:lvl3pPr>
            <a:lvl4pPr marL="3108325" indent="-442913" defTabSz="1776413">
              <a:defRPr sz="1200">
                <a:solidFill>
                  <a:schemeClr val="tx1"/>
                </a:solidFill>
                <a:latin typeface="Times New Roman" charset="0"/>
                <a:ea typeface="ＭＳ Ｐゴシック" charset="0"/>
              </a:defRPr>
            </a:lvl4pPr>
            <a:lvl5pPr marL="3997325" indent="-444500" defTabSz="1776413">
              <a:defRPr sz="1200">
                <a:solidFill>
                  <a:schemeClr val="tx1"/>
                </a:solidFill>
                <a:latin typeface="Times New Roman" charset="0"/>
                <a:ea typeface="ＭＳ Ｐゴシック" charset="0"/>
              </a:defRPr>
            </a:lvl5pPr>
            <a:lvl6pPr marL="44545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49117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53689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58261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19A948FB-7418-D54C-B22E-4744DF1DFB1F}" type="slidenum">
              <a:rPr lang="en-US" altLang="zh-CN">
                <a:latin typeface="Times" charset="0"/>
                <a:ea typeface="宋体" charset="0"/>
              </a:rPr>
              <a:pPr algn="r" eaLnBrk="0" hangingPunct="0"/>
              <a:t>6</a:t>
            </a:fld>
            <a:endParaRPr lang="en-US" altLang="zh-CN">
              <a:latin typeface="Times" charset="0"/>
              <a:ea typeface="宋体" charset="0"/>
            </a:endParaRPr>
          </a:p>
        </p:txBody>
      </p:sp>
      <p:sp>
        <p:nvSpPr>
          <p:cNvPr id="179203"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79204" name="Rectangle 3"/>
          <p:cNvSpPr>
            <a:spLocks noGrp="1" noChangeArrowheads="1"/>
          </p:cNvSpPr>
          <p:nvPr>
            <p:ph type="body" idx="1"/>
          </p:nvPr>
        </p:nvSpPr>
        <p:spPr>
          <a:xfrm>
            <a:off x="914760" y="4331006"/>
            <a:ext cx="5028481" cy="4114494"/>
          </a:xfrm>
          <a:solidFill>
            <a:srgbClr val="FFFFFF"/>
          </a:solidFill>
          <a:ln>
            <a:solidFill>
              <a:srgbClr val="000000"/>
            </a:solidFill>
          </a:ln>
        </p:spPr>
        <p:txBody>
          <a:bodyPr lIns="91436" tIns="45718" rIns="91436" bIns="45718"/>
          <a:lstStyle/>
          <a:p>
            <a:pPr eaLnBrk="1" hangingPunct="1"/>
            <a:r>
              <a:rPr lang="en-US" altLang="zh-CN">
                <a:ea typeface="宋体" charset="0"/>
                <a:cs typeface="宋体" charset="0"/>
              </a:rPr>
              <a:t>Figure 3.16 </a:t>
            </a:r>
            <a:r>
              <a:rPr lang="en-US" altLang="zh-CN">
                <a:solidFill>
                  <a:srgbClr val="000000"/>
                </a:solidFill>
                <a:ea typeface="宋体" charset="0"/>
                <a:cs typeface="宋体" charset="0"/>
              </a:rPr>
              <a:t>Amino acids</a:t>
            </a:r>
            <a:endParaRPr lang="en-US" altLang="zh-CN" sz="700">
              <a:solidFill>
                <a:srgbClr val="000000"/>
              </a:solidFill>
              <a:ea typeface="宋体" charset="0"/>
              <a:cs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742950" indent="-285750" defTabSz="1776413">
              <a:defRPr sz="1200">
                <a:solidFill>
                  <a:schemeClr val="tx1"/>
                </a:solidFill>
                <a:latin typeface="Times New Roman" charset="0"/>
                <a:ea typeface="ＭＳ Ｐゴシック" charset="0"/>
                <a:cs typeface="ＭＳ Ｐゴシック" charset="0"/>
              </a:defRPr>
            </a:lvl2pPr>
            <a:lvl3pPr marL="1143000" indent="-228600" defTabSz="1776413">
              <a:defRPr sz="1200">
                <a:solidFill>
                  <a:schemeClr val="tx1"/>
                </a:solidFill>
                <a:latin typeface="Times New Roman" charset="0"/>
                <a:ea typeface="ＭＳ Ｐゴシック" charset="0"/>
              </a:defRPr>
            </a:lvl3pPr>
            <a:lvl4pPr marL="1600200" indent="-228600" defTabSz="1776413">
              <a:defRPr sz="1200">
                <a:solidFill>
                  <a:schemeClr val="tx1"/>
                </a:solidFill>
                <a:latin typeface="Times New Roman" charset="0"/>
                <a:ea typeface="ＭＳ Ｐゴシック" charset="0"/>
              </a:defRPr>
            </a:lvl4pPr>
            <a:lvl5pPr marL="2057400" indent="-228600" defTabSz="1776413">
              <a:defRPr sz="1200">
                <a:solidFill>
                  <a:schemeClr val="tx1"/>
                </a:solidFill>
                <a:latin typeface="Times New Roman" charset="0"/>
                <a:ea typeface="ＭＳ Ｐゴシック" charset="0"/>
              </a:defRPr>
            </a:lvl5pPr>
            <a:lvl6pPr marL="25146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EDA46E31-D355-4D48-8E9B-059627B6F723}" type="slidenum">
              <a:rPr lang="en-US" altLang="zh-CN">
                <a:latin typeface="Arial" charset="0"/>
                <a:ea typeface="宋体" charset="0"/>
              </a:rPr>
              <a:pPr algn="r" eaLnBrk="0" hangingPunct="0"/>
              <a:t>7</a:t>
            </a:fld>
            <a:endParaRPr lang="en-US" altLang="zh-CN">
              <a:latin typeface="Arial" charset="0"/>
              <a:ea typeface="宋体" charset="0"/>
            </a:endParaRPr>
          </a:p>
        </p:txBody>
      </p:sp>
      <p:sp>
        <p:nvSpPr>
          <p:cNvPr id="180227"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80228" name="Rectangle 3"/>
          <p:cNvSpPr>
            <a:spLocks noGrp="1" noChangeArrowheads="1"/>
          </p:cNvSpPr>
          <p:nvPr>
            <p:ph type="body" idx="1"/>
          </p:nvPr>
        </p:nvSpPr>
        <p:spPr>
          <a:xfrm>
            <a:off x="914760" y="4343247"/>
            <a:ext cx="5028481" cy="4115259"/>
          </a:xfrm>
          <a:solidFill>
            <a:srgbClr val="FFFFFF"/>
          </a:solidFill>
          <a:ln>
            <a:solidFill>
              <a:srgbClr val="000000"/>
            </a:solidFill>
          </a:ln>
        </p:spPr>
        <p:txBody>
          <a:bodyPr lIns="91436" tIns="45718" rIns="91436" bIns="45718"/>
          <a:lstStyle/>
          <a:p>
            <a:r>
              <a:rPr lang="en-US" altLang="zh-CN" b="1">
                <a:ea typeface="宋体" charset="0"/>
                <a:cs typeface="宋体" charset="0"/>
              </a:rPr>
              <a:t>Student Misconceptions and Concerns</a:t>
            </a:r>
            <a:endParaRPr lang="en-US" altLang="zh-CN">
              <a:ea typeface="宋体" charset="0"/>
              <a:cs typeface="宋体" charset="0"/>
            </a:endParaRPr>
          </a:p>
          <a:p>
            <a:r>
              <a:rPr lang="en-US" altLang="zh-CN">
                <a:ea typeface="宋体" charset="0"/>
                <a:cs typeface="宋体" charset="0"/>
              </a:rPr>
              <a:t>1. The abstract nature of chemistry can be discouraging to many students. Consider starting out this section of the lecture by examining the chemical groups on a food nutrition label. Candy bars with peanuts are particularly useful as they contain significant amounts of all three sources of calories (carbohydrates, proteins, and lipids).</a:t>
            </a:r>
            <a:br>
              <a:rPr lang="en-US" altLang="zh-CN">
                <a:ea typeface="宋体" charset="0"/>
                <a:cs typeface="宋体" charset="0"/>
              </a:rPr>
            </a:br>
            <a:r>
              <a:rPr lang="en-US" altLang="zh-CN">
                <a:ea typeface="宋体" charset="0"/>
                <a:cs typeface="宋体" charset="0"/>
              </a:rPr>
              <a:t>2. Students might struggle to extrapolate the properties of lipids to their roles in an organism. Ducks float because their feathers repel water instead of attracting it. Hair on your head remains flexible because of oils produced in your scalp. Examples such as these help connect the abstract properties of lipids to concrete examples in our world.</a:t>
            </a:r>
            <a:br>
              <a:rPr lang="en-US" altLang="zh-CN">
                <a:ea typeface="宋体" charset="0"/>
                <a:cs typeface="宋体" charset="0"/>
              </a:rPr>
            </a:br>
            <a:r>
              <a:rPr lang="en-US" altLang="zh-CN">
                <a:ea typeface="宋体" charset="0"/>
                <a:cs typeface="宋体" charset="0"/>
              </a:rPr>
              <a:t>3. The functional significance of protein shape is an abstract molecular example of form and function relationships, which might be new to some students. The binding of an enzyme to its substrate is a type of molecular handshake, which permits specific interactions. To help students think about form and function relationships, share some concrete analogies in their lives—perhaps flathead and Phillips screwdrivers that match the proper type of screws or the fit of a hand into a glove.</a:t>
            </a:r>
            <a:br>
              <a:rPr lang="en-US" altLang="zh-CN">
                <a:ea typeface="宋体" charset="0"/>
                <a:cs typeface="宋体" charset="0"/>
              </a:rPr>
            </a:br>
            <a:r>
              <a:rPr lang="en-US" altLang="zh-CN">
                <a:ea typeface="宋体" charset="0"/>
                <a:cs typeface="宋体" charset="0"/>
              </a:rPr>
              <a:t>4. The evolution of lactose tolerance within human groups in East Africa does not represent a deliberate decision, yet this evolutionary change appears logical. Many students perceive adaptations as deliberate events with purpose. As students develop a better understanding of the mechanisms of evolution, it will be important to point out that mutations arise by chance, with the culling hand of natural selection favoring traits that convey an advantage. Organisms cannot plan evolutionary change. </a:t>
            </a:r>
          </a:p>
          <a:p>
            <a:r>
              <a:rPr lang="en-US" altLang="zh-CN" b="1">
                <a:ea typeface="宋体" charset="0"/>
                <a:cs typeface="宋体" charset="0"/>
              </a:rPr>
              <a:t>Teaching Tips</a:t>
            </a:r>
            <a:endParaRPr lang="en-US" altLang="zh-CN">
              <a:ea typeface="宋体" charset="0"/>
              <a:cs typeface="宋体" charset="0"/>
            </a:endParaRPr>
          </a:p>
          <a:p>
            <a:r>
              <a:rPr lang="en-US" altLang="zh-CN">
                <a:ea typeface="宋体" charset="0"/>
                <a:cs typeface="宋体" charset="0"/>
              </a:rPr>
              <a:t>1. Consider reinforcing the three main sources of calories with food items that clearly represent each group. Bring clear examples to class as visual references; for example, a can of Coke or a bag of sugar for carbohydrates, a tub of margarine for lipids, and some beef jerky for protein (although some fat and carbohydrates might also be included).</a:t>
            </a:r>
            <a:br>
              <a:rPr lang="en-US" altLang="zh-CN">
                <a:ea typeface="宋体" charset="0"/>
                <a:cs typeface="宋体" charset="0"/>
              </a:rPr>
            </a:br>
            <a:r>
              <a:rPr lang="en-US" altLang="zh-CN">
                <a:ea typeface="宋体" charset="0"/>
                <a:cs typeface="宋体" charset="0"/>
              </a:rPr>
              <a:t>2. If your lectures will eventually include details of glycolysis and aerobic respiration, this is a good point to introduce the basic concepts of glucose as fuel. Just introducing this conceptual formula might help: eating glucose + breathing in oxygen (yields) water + usable energy (used to build ATP) + heat + exhaled CO</a:t>
            </a:r>
            <a:r>
              <a:rPr lang="en-US" altLang="zh-CN" baseline="-25000">
                <a:ea typeface="宋体" charset="0"/>
                <a:cs typeface="宋体" charset="0"/>
              </a:rPr>
              <a:t>2</a:t>
            </a:r>
            <a:r>
              <a:rPr lang="en-US" altLang="zh-CN">
                <a:ea typeface="宋体" charset="0"/>
                <a:cs typeface="宋体" charset="0"/>
              </a:rPr>
              <a:t>.</a:t>
            </a:r>
            <a:br>
              <a:rPr lang="en-US" altLang="zh-CN">
                <a:ea typeface="宋体" charset="0"/>
                <a:cs typeface="宋体" charset="0"/>
              </a:rPr>
            </a:br>
            <a:r>
              <a:rPr lang="en-US" altLang="zh-CN">
                <a:ea typeface="宋体" charset="0"/>
                <a:cs typeface="宋体" charset="0"/>
              </a:rPr>
              <a:t>3. The section about our use of sugars may be of considerable interest to your students, who might not be expecting much interest in a lecture about organic chemistry. Consider an assignment for each student to bring to class a product label indicating high-fructose corn syrup (HFCS) as an ingredient.</a:t>
            </a:r>
            <a:br>
              <a:rPr lang="en-US" altLang="zh-CN">
                <a:ea typeface="宋体" charset="0"/>
                <a:cs typeface="宋体" charset="0"/>
              </a:rPr>
            </a:br>
            <a:r>
              <a:rPr lang="en-US" altLang="zh-CN">
                <a:ea typeface="宋体" charset="0"/>
                <a:cs typeface="宋体" charset="0"/>
              </a:rPr>
              <a:t>4. Learning the definitions of word roots is invaluable when learning science. Learning the meaning of the prefix word roots </a:t>
            </a:r>
            <a:r>
              <a:rPr lang="zh-CN" altLang="en-US">
                <a:ea typeface="ヒラギノ角ゴ Pro W3" charset="0"/>
                <a:cs typeface="ヒラギノ角ゴ Pro W3" charset="0"/>
              </a:rPr>
              <a:t>“m</a:t>
            </a:r>
            <a:r>
              <a:rPr lang="zh-CN">
                <a:ea typeface="宋体" charset="0"/>
                <a:cs typeface="宋体" charset="0"/>
              </a:rPr>
              <a:t>o</a:t>
            </a:r>
            <a:r>
              <a:rPr lang="en-US" altLang="zh-CN">
                <a:ea typeface="宋体" charset="0"/>
                <a:cs typeface="宋体" charset="0"/>
              </a:rPr>
              <a:t>no” (one), </a:t>
            </a:r>
            <a:r>
              <a:rPr lang="zh-CN" altLang="en-US">
                <a:ea typeface="ヒラギノ角ゴ Pro W3" charset="0"/>
                <a:cs typeface="ヒラギノ角ゴ Pro W3" charset="0"/>
              </a:rPr>
              <a:t>“d</a:t>
            </a:r>
            <a:r>
              <a:rPr lang="zh-CN">
                <a:ea typeface="宋体" charset="0"/>
                <a:cs typeface="宋体" charset="0"/>
              </a:rPr>
              <a:t>i</a:t>
            </a:r>
            <a:r>
              <a:rPr lang="en-US" altLang="zh-CN">
                <a:ea typeface="宋体" charset="0"/>
                <a:cs typeface="宋体" charset="0"/>
              </a:rPr>
              <a:t>” (two), and </a:t>
            </a:r>
            <a:r>
              <a:rPr lang="zh-CN" altLang="en-US">
                <a:ea typeface="ヒラギノ角ゴ Pro W3" charset="0"/>
                <a:cs typeface="ヒラギノ角ゴ Pro W3" charset="0"/>
              </a:rPr>
              <a:t>“p</a:t>
            </a:r>
            <a:r>
              <a:rPr lang="zh-CN">
                <a:ea typeface="宋体" charset="0"/>
                <a:cs typeface="宋体" charset="0"/>
              </a:rPr>
              <a:t>o</a:t>
            </a:r>
            <a:r>
              <a:rPr lang="en-US" altLang="zh-CN">
                <a:ea typeface="宋体" charset="0"/>
                <a:cs typeface="宋体" charset="0"/>
              </a:rPr>
              <a:t>ly” (many) helps to distinguish the structures of various carbohydrates.</a:t>
            </a:r>
            <a:br>
              <a:rPr lang="en-US" altLang="zh-CN">
                <a:ea typeface="宋体" charset="0"/>
                <a:cs typeface="宋体" charset="0"/>
              </a:rPr>
            </a:br>
            <a:r>
              <a:rPr lang="en-US" altLang="zh-CN">
                <a:ea typeface="宋体" charset="0"/>
                <a:cs typeface="宋体" charset="0"/>
              </a:rPr>
              <a:t>5. Consider an assignment for students to find reliable sources that discuss high sugar consumption in the modern diet. The key, of course, is in the quality of the resource. Consider narrowing down the categories to certain nonprofit health organizations (American Cancer Society, American Heart Association, and the like) and peer-reviewed journals.</a:t>
            </a:r>
            <a:br>
              <a:rPr lang="en-US" altLang="zh-CN">
                <a:ea typeface="宋体" charset="0"/>
                <a:cs typeface="宋体" charset="0"/>
              </a:rPr>
            </a:br>
            <a:r>
              <a:rPr lang="en-US" altLang="zh-CN">
                <a:ea typeface="宋体" charset="0"/>
                <a:cs typeface="宋体" charset="0"/>
              </a:rPr>
              <a:t>6. A simple exercise demonstrates the enzymatic breakdown of starches into sugars. If students place an unsalted cracker in their mouths, holding it in their mouths while it mixes well with saliva, they might soon notice that a sweeter taste begins to emerge. The salivary enzyme amylase begins the digestion of starches into disaccharides, which may be degraded further by other enzymes. These disaccharides are the source of the sweet taste.</a:t>
            </a:r>
            <a:br>
              <a:rPr lang="en-US" altLang="zh-CN">
                <a:ea typeface="宋体" charset="0"/>
                <a:cs typeface="宋体" charset="0"/>
              </a:rPr>
            </a:br>
            <a:r>
              <a:rPr lang="en-US" altLang="zh-CN">
                <a:ea typeface="宋体" charset="0"/>
                <a:cs typeface="宋体" charset="0"/>
              </a:rPr>
              <a:t>7. The cellophane wrap often used to package foods is a biodegradable material derived from cellulose. Consider challenging students to create a list of other cellulose-derived products (such as paper).</a:t>
            </a:r>
            <a:br>
              <a:rPr lang="en-US" altLang="zh-CN">
                <a:ea typeface="宋体" charset="0"/>
                <a:cs typeface="宋体" charset="0"/>
              </a:rPr>
            </a:br>
            <a:r>
              <a:rPr lang="en-US" altLang="zh-CN">
                <a:ea typeface="宋体" charset="0"/>
                <a:cs typeface="宋体" charset="0"/>
              </a:rPr>
              <a:t>8. An adult human may store about a half of a kilogram of glycogen in the liver and muscles of the body, depending on recent dietary habits. A person who begins dieting might soon notice an immediate weight loss of 2–4 pounds (1–2 kilograms) over several days, reflecting reductions in stored glycogen, water, and intestinal contents (among other factors).</a:t>
            </a:r>
            <a:br>
              <a:rPr lang="en-US" altLang="zh-CN">
                <a:ea typeface="宋体" charset="0"/>
                <a:cs typeface="宋体" charset="0"/>
              </a:rPr>
            </a:br>
            <a:r>
              <a:rPr lang="en-US" altLang="zh-CN">
                <a:ea typeface="宋体" charset="0"/>
                <a:cs typeface="宋体" charset="0"/>
              </a:rPr>
              <a:t>9. Another simple demonstration can illustrate hydrophobic and hydrophilic substances. In front of the class, mix colored water and a yellow oil (corn or canola oil work well). Shake up the mixture and then watch as the two separate. (You may have a mixture already made that remains separated; however, the dyes may bleed between the oil and the water.)</a:t>
            </a:r>
            <a:br>
              <a:rPr lang="en-US" altLang="zh-CN">
                <a:ea typeface="宋体" charset="0"/>
                <a:cs typeface="宋体" charset="0"/>
              </a:rPr>
            </a:br>
            <a:r>
              <a:rPr lang="en-US" altLang="zh-CN">
                <a:ea typeface="宋体" charset="0"/>
                <a:cs typeface="宋体" charset="0"/>
              </a:rPr>
              <a:t>10. Margarine in stores commonly comes in liquid squeeze containers, in tubs, and in sticks. These forms reflect increasing amounts of hydrogenation, gradually increasing the stiffness from a liquid, to a firmer spread, to a firm stick of margarine. As noted in the text, recent studies have suggested that unsaturated oils become increasingly unhealthy as they are hydrogenated. Perhaps your students can find references to this correlation on the Internet.</a:t>
            </a:r>
            <a:br>
              <a:rPr lang="en-US" altLang="zh-CN">
                <a:ea typeface="宋体" charset="0"/>
                <a:cs typeface="宋体" charset="0"/>
              </a:rPr>
            </a:br>
            <a:r>
              <a:rPr lang="en-US" altLang="zh-CN">
                <a:ea typeface="宋体" charset="0"/>
                <a:cs typeface="宋体" charset="0"/>
              </a:rPr>
              <a:t>11. Many analogies relate to students the diversity of proteins that can be made from just 20 amino acids. The authors note that our language uses combinations of 26 letters to form words. Proteins are much longer </a:t>
            </a:r>
            <a:r>
              <a:rPr lang="zh-CN" altLang="en-US">
                <a:ea typeface="ヒラギノ角ゴ Pro W3" charset="0"/>
                <a:cs typeface="ヒラギノ角ゴ Pro W3" charset="0"/>
              </a:rPr>
              <a:t>“w</a:t>
            </a:r>
            <a:r>
              <a:rPr lang="zh-CN">
                <a:ea typeface="宋体" charset="0"/>
                <a:cs typeface="宋体" charset="0"/>
              </a:rPr>
              <a:t>o</a:t>
            </a:r>
            <a:r>
              <a:rPr lang="en-US" altLang="zh-CN">
                <a:ea typeface="宋体" charset="0"/>
                <a:cs typeface="宋体" charset="0"/>
              </a:rPr>
              <a:t>rds”, creating even more diversity. Another analogy is to trains. This builds on the earlier analogy when polymers were introduced. Imagine making different trains about 100 cars long, using any combination of 20 types of railroad cars. Mathematically, the number of possible trains is 20</a:t>
            </a:r>
            <a:r>
              <a:rPr lang="en-US" altLang="zh-CN" baseline="30000">
                <a:ea typeface="宋体" charset="0"/>
                <a:cs typeface="宋体" charset="0"/>
              </a:rPr>
              <a:t>100</a:t>
            </a:r>
            <a:r>
              <a:rPr lang="en-US" altLang="zh-CN">
                <a:ea typeface="宋体" charset="0"/>
                <a:cs typeface="宋体" charset="0"/>
              </a:rPr>
              <a:t>, a number beyond imagination.</a:t>
            </a:r>
            <a:br>
              <a:rPr lang="en-US" altLang="zh-CN">
                <a:ea typeface="宋体" charset="0"/>
                <a:cs typeface="宋体" charset="0"/>
              </a:rPr>
            </a:br>
            <a:r>
              <a:rPr lang="en-US" altLang="zh-CN">
                <a:ea typeface="宋体" charset="0"/>
                <a:cs typeface="宋体" charset="0"/>
              </a:rPr>
              <a:t>12. The authors note that the difference between a polypeptide and a protein is analogous to the relationship between a long strand of yarn and a sweater knitted from yarn. Proteins are clearly more complex!</a:t>
            </a:r>
            <a:br>
              <a:rPr lang="en-US" altLang="zh-CN">
                <a:ea typeface="宋体" charset="0"/>
                <a:cs typeface="宋体" charset="0"/>
              </a:rPr>
            </a:br>
            <a:r>
              <a:rPr lang="en-US" altLang="zh-CN">
                <a:ea typeface="宋体" charset="0"/>
                <a:cs typeface="宋体" charset="0"/>
              </a:rPr>
              <a:t>13. Most cooking results in changes in the texture and color of a food. The brown color of a steak is the product of the denaturation of proteins. Fixatives such as formalin also denature proteins and cause color changes. Students who have dissected vertebrates will realize that the brown color of the muscles makes it look as if the animal has been cooked.</a:t>
            </a:r>
            <a:br>
              <a:rPr lang="en-US" altLang="zh-CN">
                <a:ea typeface="宋体" charset="0"/>
                <a:cs typeface="宋体" charset="0"/>
              </a:rPr>
            </a:br>
            <a:r>
              <a:rPr lang="en-US" altLang="zh-CN">
                <a:ea typeface="宋体" charset="0"/>
                <a:cs typeface="宋体" charset="0"/>
              </a:rPr>
              <a:t>14. Consider this assignment to wrap up the presence of organic molecules in our diets. Have students working individually or in small groups analyze a food label listing the components of a McDonald’s Big Mac. Note the most abundant organic molecule class (perhaps by weight) found in each component.</a:t>
            </a:r>
            <a:br>
              <a:rPr lang="en-US" altLang="zh-CN">
                <a:ea typeface="宋体" charset="0"/>
                <a:cs typeface="宋体" charset="0"/>
              </a:rPr>
            </a:br>
            <a:r>
              <a:rPr lang="en-US" altLang="zh-CN">
                <a:ea typeface="宋体" charset="0"/>
                <a:cs typeface="宋体" charset="0"/>
              </a:rPr>
              <a:t>15. The </a:t>
            </a:r>
            <a:r>
              <a:rPr lang="zh-CN" altLang="en-US">
                <a:ea typeface="ヒラギノ角ゴ Pro W3" charset="0"/>
                <a:cs typeface="ヒラギノ角ゴ Pro W3" charset="0"/>
              </a:rPr>
              <a:t>“N</a:t>
            </a:r>
            <a:r>
              <a:rPr lang="zh-CN">
                <a:ea typeface="宋体" charset="0"/>
                <a:cs typeface="宋体" charset="0"/>
              </a:rPr>
              <a:t>A</a:t>
            </a:r>
            <a:r>
              <a:rPr lang="en-US" altLang="zh-CN">
                <a:ea typeface="宋体" charset="0"/>
                <a:cs typeface="宋体" charset="0"/>
              </a:rPr>
              <a:t>” in DNA and RNA represents </a:t>
            </a:r>
            <a:r>
              <a:rPr lang="zh-CN" altLang="en-US">
                <a:ea typeface="ヒラギノ角ゴ Pro W3" charset="0"/>
                <a:cs typeface="ヒラギノ角ゴ Pro W3" charset="0"/>
              </a:rPr>
              <a:t>‘n</a:t>
            </a:r>
            <a:r>
              <a:rPr lang="zh-CN">
                <a:ea typeface="宋体" charset="0"/>
                <a:cs typeface="宋体" charset="0"/>
              </a:rPr>
              <a:t>u</a:t>
            </a:r>
            <a:r>
              <a:rPr lang="en-US" altLang="zh-CN">
                <a:ea typeface="宋体" charset="0"/>
                <a:cs typeface="宋体" charset="0"/>
              </a:rPr>
              <a:t>cleic acid”. Students often do not make this association without assistance.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1443038" indent="-554038" defTabSz="1776413">
              <a:defRPr sz="1200">
                <a:solidFill>
                  <a:schemeClr val="tx1"/>
                </a:solidFill>
                <a:latin typeface="Times New Roman" charset="0"/>
                <a:ea typeface="ＭＳ Ｐゴシック" charset="0"/>
                <a:cs typeface="ＭＳ Ｐゴシック" charset="0"/>
              </a:defRPr>
            </a:lvl2pPr>
            <a:lvl3pPr marL="2220913" indent="-444500" defTabSz="1776413">
              <a:defRPr sz="1200">
                <a:solidFill>
                  <a:schemeClr val="tx1"/>
                </a:solidFill>
                <a:latin typeface="Times New Roman" charset="0"/>
                <a:ea typeface="ＭＳ Ｐゴシック" charset="0"/>
              </a:defRPr>
            </a:lvl3pPr>
            <a:lvl4pPr marL="3108325" indent="-442913" defTabSz="1776413">
              <a:defRPr sz="1200">
                <a:solidFill>
                  <a:schemeClr val="tx1"/>
                </a:solidFill>
                <a:latin typeface="Times New Roman" charset="0"/>
                <a:ea typeface="ＭＳ Ｐゴシック" charset="0"/>
              </a:defRPr>
            </a:lvl4pPr>
            <a:lvl5pPr marL="3997325" indent="-444500" defTabSz="1776413">
              <a:defRPr sz="1200">
                <a:solidFill>
                  <a:schemeClr val="tx1"/>
                </a:solidFill>
                <a:latin typeface="Times New Roman" charset="0"/>
                <a:ea typeface="ＭＳ Ｐゴシック" charset="0"/>
              </a:defRPr>
            </a:lvl5pPr>
            <a:lvl6pPr marL="44545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49117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53689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58261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1CDBB0A7-3B51-694D-85EF-86503F08F117}" type="slidenum">
              <a:rPr lang="en-US" altLang="zh-CN">
                <a:latin typeface="Times" charset="0"/>
                <a:ea typeface="宋体" charset="0"/>
              </a:rPr>
              <a:pPr algn="r" eaLnBrk="0" hangingPunct="0"/>
              <a:t>8</a:t>
            </a:fld>
            <a:endParaRPr lang="en-US" altLang="zh-CN">
              <a:latin typeface="Times" charset="0"/>
              <a:ea typeface="宋体" charset="0"/>
            </a:endParaRPr>
          </a:p>
        </p:txBody>
      </p:sp>
      <p:sp>
        <p:nvSpPr>
          <p:cNvPr id="18329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83300" name="Rectangle 3"/>
          <p:cNvSpPr>
            <a:spLocks noGrp="1" noChangeArrowheads="1"/>
          </p:cNvSpPr>
          <p:nvPr>
            <p:ph type="body" idx="1"/>
          </p:nvPr>
        </p:nvSpPr>
        <p:spPr>
          <a:xfrm>
            <a:off x="914760" y="4331006"/>
            <a:ext cx="5028481" cy="4114494"/>
          </a:xfrm>
          <a:solidFill>
            <a:srgbClr val="FFFFFF"/>
          </a:solidFill>
          <a:ln>
            <a:solidFill>
              <a:srgbClr val="000000"/>
            </a:solidFill>
          </a:ln>
        </p:spPr>
        <p:txBody>
          <a:bodyPr lIns="91436" tIns="45718" rIns="91436" bIns="45718"/>
          <a:lstStyle/>
          <a:p>
            <a:pPr eaLnBrk="1" hangingPunct="1"/>
            <a:r>
              <a:rPr lang="en-US" altLang="zh-CN">
                <a:ea typeface="宋体" charset="0"/>
                <a:cs typeface="宋体" charset="0"/>
              </a:rPr>
              <a:t>Figure 3.17 </a:t>
            </a:r>
            <a:r>
              <a:rPr lang="en-US" altLang="zh-CN">
                <a:solidFill>
                  <a:srgbClr val="000000"/>
                </a:solidFill>
                <a:ea typeface="宋体" charset="0"/>
                <a:cs typeface="宋体" charset="0"/>
              </a:rPr>
              <a:t>Joining amino acids (step 2)</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3886380" y="8686494"/>
            <a:ext cx="2971620" cy="4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36" tIns="45718" rIns="91436" bIns="45718" anchor="b"/>
          <a:lstStyle>
            <a:lvl1pPr defTabSz="1776413">
              <a:defRPr sz="1200">
                <a:solidFill>
                  <a:schemeClr val="tx1"/>
                </a:solidFill>
                <a:latin typeface="Times New Roman" charset="0"/>
                <a:ea typeface="ＭＳ Ｐゴシック" charset="0"/>
              </a:defRPr>
            </a:lvl1pPr>
            <a:lvl2pPr marL="1443038" indent="-554038" defTabSz="1776413">
              <a:defRPr sz="1200">
                <a:solidFill>
                  <a:schemeClr val="tx1"/>
                </a:solidFill>
                <a:latin typeface="Times New Roman" charset="0"/>
                <a:ea typeface="ＭＳ Ｐゴシック" charset="0"/>
                <a:cs typeface="ＭＳ Ｐゴシック" charset="0"/>
              </a:defRPr>
            </a:lvl2pPr>
            <a:lvl3pPr marL="2220913" indent="-444500" defTabSz="1776413">
              <a:defRPr sz="1200">
                <a:solidFill>
                  <a:schemeClr val="tx1"/>
                </a:solidFill>
                <a:latin typeface="Times New Roman" charset="0"/>
                <a:ea typeface="ＭＳ Ｐゴシック" charset="0"/>
              </a:defRPr>
            </a:lvl3pPr>
            <a:lvl4pPr marL="3108325" indent="-442913" defTabSz="1776413">
              <a:defRPr sz="1200">
                <a:solidFill>
                  <a:schemeClr val="tx1"/>
                </a:solidFill>
                <a:latin typeface="Times New Roman" charset="0"/>
                <a:ea typeface="ＭＳ Ｐゴシック" charset="0"/>
              </a:defRPr>
            </a:lvl4pPr>
            <a:lvl5pPr marL="3997325" indent="-444500" defTabSz="1776413">
              <a:defRPr sz="1200">
                <a:solidFill>
                  <a:schemeClr val="tx1"/>
                </a:solidFill>
                <a:latin typeface="Times New Roman" charset="0"/>
                <a:ea typeface="ＭＳ Ｐゴシック" charset="0"/>
              </a:defRPr>
            </a:lvl5pPr>
            <a:lvl6pPr marL="44545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6pPr>
            <a:lvl7pPr marL="49117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7pPr>
            <a:lvl8pPr marL="53689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8pPr>
            <a:lvl9pPr marL="5826125" indent="-444500" defTabSz="1776413" eaLnBrk="0" fontAlgn="base" hangingPunct="0">
              <a:spcBef>
                <a:spcPct val="30000"/>
              </a:spcBef>
              <a:spcAft>
                <a:spcPct val="0"/>
              </a:spcAft>
              <a:defRPr sz="1200">
                <a:solidFill>
                  <a:schemeClr val="tx1"/>
                </a:solidFill>
                <a:latin typeface="Times New Roman" charset="0"/>
                <a:ea typeface="ＭＳ Ｐゴシック" charset="0"/>
              </a:defRPr>
            </a:lvl9pPr>
          </a:lstStyle>
          <a:p>
            <a:pPr algn="r" eaLnBrk="0" hangingPunct="0"/>
            <a:fld id="{7FB20D45-BEEE-2B49-A208-32FF47B60832}" type="slidenum">
              <a:rPr lang="en-US" altLang="zh-CN">
                <a:latin typeface="Times" charset="0"/>
                <a:ea typeface="宋体" charset="0"/>
              </a:rPr>
              <a:pPr algn="r" eaLnBrk="0" hangingPunct="0"/>
              <a:t>9</a:t>
            </a:fld>
            <a:endParaRPr lang="en-US" altLang="zh-CN">
              <a:latin typeface="Times" charset="0"/>
              <a:ea typeface="宋体" charset="0"/>
            </a:endParaRPr>
          </a:p>
        </p:txBody>
      </p:sp>
      <p:sp>
        <p:nvSpPr>
          <p:cNvPr id="197635"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97636" name="Rectangle 3"/>
          <p:cNvSpPr>
            <a:spLocks noGrp="1" noChangeArrowheads="1"/>
          </p:cNvSpPr>
          <p:nvPr>
            <p:ph type="body" idx="1"/>
          </p:nvPr>
        </p:nvSpPr>
        <p:spPr>
          <a:xfrm>
            <a:off x="914760" y="4331006"/>
            <a:ext cx="5028481" cy="4114494"/>
          </a:xfrm>
          <a:solidFill>
            <a:srgbClr val="FFFFFF"/>
          </a:solidFill>
          <a:ln>
            <a:solidFill>
              <a:srgbClr val="000000"/>
            </a:solidFill>
          </a:ln>
        </p:spPr>
        <p:txBody>
          <a:bodyPr lIns="91436" tIns="45718" rIns="91436" bIns="45718"/>
          <a:lstStyle/>
          <a:p>
            <a:pPr eaLnBrk="1" hangingPunct="1"/>
            <a:r>
              <a:rPr lang="en-US" altLang="zh-CN">
                <a:ea typeface="宋体" charset="0"/>
                <a:cs typeface="宋体" charset="0"/>
              </a:rPr>
              <a:t>Figure 3.20 </a:t>
            </a:r>
            <a:r>
              <a:rPr lang="en-US" altLang="zh-CN">
                <a:solidFill>
                  <a:srgbClr val="000000"/>
                </a:solidFill>
                <a:ea typeface="宋体" charset="0"/>
                <a:cs typeface="宋体" charset="0"/>
              </a:rPr>
              <a:t>The four levels of protein structure (step 4)</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a-DK"/>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A8FF9124-BDC4-46AE-9121-ED8027E1B3D5}" type="slidenum">
              <a:rPr lang="da-DK" altLang="zh-CN"/>
              <a:pPr>
                <a:defRPr/>
              </a:pPr>
              <a:t>‹#›</a:t>
            </a:fld>
            <a:endParaRPr lang="da-DK" altLang="zh-CN"/>
          </a:p>
        </p:txBody>
      </p:sp>
    </p:spTree>
    <p:extLst>
      <p:ext uri="{BB962C8B-B14F-4D97-AF65-F5344CB8AC3E}">
        <p14:creationId xmlns:p14="http://schemas.microsoft.com/office/powerpoint/2010/main" val="2256612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3C55F509-DF55-4441-B730-7B58555FA558}" type="slidenum">
              <a:rPr lang="da-DK" altLang="zh-CN"/>
              <a:pPr>
                <a:defRPr/>
              </a:pPr>
              <a:t>‹#›</a:t>
            </a:fld>
            <a:endParaRPr lang="da-DK" altLang="zh-CN"/>
          </a:p>
        </p:txBody>
      </p:sp>
    </p:spTree>
    <p:extLst>
      <p:ext uri="{BB962C8B-B14F-4D97-AF65-F5344CB8AC3E}">
        <p14:creationId xmlns:p14="http://schemas.microsoft.com/office/powerpoint/2010/main" val="65242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4722387C-FAF6-4E3E-990F-ED34227DCA71}" type="slidenum">
              <a:rPr lang="da-DK" altLang="zh-CN"/>
              <a:pPr>
                <a:defRPr/>
              </a:pPr>
              <a:t>‹#›</a:t>
            </a:fld>
            <a:endParaRPr lang="da-DK" altLang="zh-CN"/>
          </a:p>
        </p:txBody>
      </p:sp>
    </p:spTree>
    <p:extLst>
      <p:ext uri="{BB962C8B-B14F-4D97-AF65-F5344CB8AC3E}">
        <p14:creationId xmlns:p14="http://schemas.microsoft.com/office/powerpoint/2010/main" val="285989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da-DK"/>
          </a:p>
        </p:txBody>
      </p:sp>
      <p:sp>
        <p:nvSpPr>
          <p:cNvPr id="3" name="Table Placeholder 2"/>
          <p:cNvSpPr>
            <a:spLocks noGrp="1"/>
          </p:cNvSpPr>
          <p:nvPr>
            <p:ph type="tbl" idx="1"/>
          </p:nvPr>
        </p:nvSpPr>
        <p:spPr>
          <a:xfrm>
            <a:off x="457200" y="1600200"/>
            <a:ext cx="8229600" cy="4525963"/>
          </a:xfrm>
        </p:spPr>
        <p:txBody>
          <a:bodyPr/>
          <a:lstStyle/>
          <a:p>
            <a:pPr lvl="0"/>
            <a:endParaRPr lang="da-DK" noProof="0" smtClean="0"/>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2AF51BAD-5B59-4F5A-B1FB-5D15924D52E9}" type="slidenum">
              <a:rPr lang="da-DK" altLang="zh-CN"/>
              <a:pPr>
                <a:defRPr/>
              </a:pPr>
              <a:t>‹#›</a:t>
            </a:fld>
            <a:endParaRPr lang="da-DK" altLang="zh-CN"/>
          </a:p>
        </p:txBody>
      </p:sp>
    </p:spTree>
    <p:extLst>
      <p:ext uri="{BB962C8B-B14F-4D97-AF65-F5344CB8AC3E}">
        <p14:creationId xmlns:p14="http://schemas.microsoft.com/office/powerpoint/2010/main" val="3582343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077AB792-0707-46EF-A861-E7BBBF0B5190}" type="slidenum">
              <a:rPr lang="da-DK" altLang="zh-CN"/>
              <a:pPr>
                <a:defRPr/>
              </a:pPr>
              <a:t>‹#›</a:t>
            </a:fld>
            <a:endParaRPr lang="da-DK" altLang="zh-CN"/>
          </a:p>
        </p:txBody>
      </p:sp>
    </p:spTree>
    <p:extLst>
      <p:ext uri="{BB962C8B-B14F-4D97-AF65-F5344CB8AC3E}">
        <p14:creationId xmlns:p14="http://schemas.microsoft.com/office/powerpoint/2010/main" val="80575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0C85F133-40DF-4FE1-ACBB-84931FB1FA47}" type="slidenum">
              <a:rPr lang="da-DK" altLang="zh-CN"/>
              <a:pPr>
                <a:defRPr/>
              </a:pPr>
              <a:t>‹#›</a:t>
            </a:fld>
            <a:endParaRPr lang="da-DK" altLang="zh-CN"/>
          </a:p>
        </p:txBody>
      </p:sp>
    </p:spTree>
    <p:extLst>
      <p:ext uri="{BB962C8B-B14F-4D97-AF65-F5344CB8AC3E}">
        <p14:creationId xmlns:p14="http://schemas.microsoft.com/office/powerpoint/2010/main" val="2194112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Rectangle 4"/>
          <p:cNvSpPr>
            <a:spLocks noGrp="1" noChangeArrowheads="1"/>
          </p:cNvSpPr>
          <p:nvPr>
            <p:ph type="dt" sz="half" idx="10"/>
          </p:nvPr>
        </p:nvSpPr>
        <p:spPr>
          <a:ln/>
        </p:spPr>
        <p:txBody>
          <a:bodyPr/>
          <a:lstStyle>
            <a:lvl1pPr>
              <a:defRPr/>
            </a:lvl1pPr>
          </a:lstStyle>
          <a:p>
            <a:endParaRPr lang="zh-CN" altLang="zh-CN"/>
          </a:p>
        </p:txBody>
      </p:sp>
      <p:sp>
        <p:nvSpPr>
          <p:cNvPr id="6" name="Rectangle 5"/>
          <p:cNvSpPr>
            <a:spLocks noGrp="1" noChangeArrowheads="1"/>
          </p:cNvSpPr>
          <p:nvPr>
            <p:ph type="ftr" sz="quarter" idx="11"/>
          </p:nvPr>
        </p:nvSpPr>
        <p:spPr>
          <a:ln/>
        </p:spPr>
        <p:txBody>
          <a:bodyPr/>
          <a:lstStyle>
            <a:lvl1pPr>
              <a:defRPr/>
            </a:lvl1pPr>
          </a:lstStyle>
          <a:p>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80A90FA1-6F55-4E9F-8A09-2030496651FC}" type="slidenum">
              <a:rPr lang="da-DK" altLang="zh-CN"/>
              <a:pPr>
                <a:defRPr/>
              </a:pPr>
              <a:t>‹#›</a:t>
            </a:fld>
            <a:endParaRPr lang="da-DK" altLang="zh-CN"/>
          </a:p>
        </p:txBody>
      </p:sp>
    </p:spTree>
    <p:extLst>
      <p:ext uri="{BB962C8B-B14F-4D97-AF65-F5344CB8AC3E}">
        <p14:creationId xmlns:p14="http://schemas.microsoft.com/office/powerpoint/2010/main" val="274230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Rectangle 4"/>
          <p:cNvSpPr>
            <a:spLocks noGrp="1" noChangeArrowheads="1"/>
          </p:cNvSpPr>
          <p:nvPr>
            <p:ph type="dt" sz="half" idx="10"/>
          </p:nvPr>
        </p:nvSpPr>
        <p:spPr>
          <a:ln/>
        </p:spPr>
        <p:txBody>
          <a:bodyPr/>
          <a:lstStyle>
            <a:lvl1pPr>
              <a:defRPr/>
            </a:lvl1pPr>
          </a:lstStyle>
          <a:p>
            <a:endParaRPr lang="zh-CN" altLang="zh-CN"/>
          </a:p>
        </p:txBody>
      </p:sp>
      <p:sp>
        <p:nvSpPr>
          <p:cNvPr id="8" name="Rectangle 5"/>
          <p:cNvSpPr>
            <a:spLocks noGrp="1" noChangeArrowheads="1"/>
          </p:cNvSpPr>
          <p:nvPr>
            <p:ph type="ftr" sz="quarter" idx="11"/>
          </p:nvPr>
        </p:nvSpPr>
        <p:spPr>
          <a:ln/>
        </p:spPr>
        <p:txBody>
          <a:bodyPr/>
          <a:lstStyle>
            <a:lvl1pPr>
              <a:defRPr/>
            </a:lvl1pPr>
          </a:lstStyle>
          <a:p>
            <a:endParaRPr lang="zh-CN" altLang="zh-CN"/>
          </a:p>
        </p:txBody>
      </p:sp>
      <p:sp>
        <p:nvSpPr>
          <p:cNvPr id="9" name="Rectangle 6"/>
          <p:cNvSpPr>
            <a:spLocks noGrp="1" noChangeArrowheads="1"/>
          </p:cNvSpPr>
          <p:nvPr>
            <p:ph type="sldNum" sz="quarter" idx="12"/>
          </p:nvPr>
        </p:nvSpPr>
        <p:spPr>
          <a:ln/>
        </p:spPr>
        <p:txBody>
          <a:bodyPr/>
          <a:lstStyle>
            <a:lvl1pPr>
              <a:defRPr/>
            </a:lvl1pPr>
          </a:lstStyle>
          <a:p>
            <a:pPr>
              <a:defRPr/>
            </a:pPr>
            <a:fld id="{BFEF55BD-EBC6-453E-BCB5-DF334EA4C06E}" type="slidenum">
              <a:rPr lang="da-DK" altLang="zh-CN"/>
              <a:pPr>
                <a:defRPr/>
              </a:pPr>
              <a:t>‹#›</a:t>
            </a:fld>
            <a:endParaRPr lang="da-DK" altLang="zh-CN"/>
          </a:p>
        </p:txBody>
      </p:sp>
    </p:spTree>
    <p:extLst>
      <p:ext uri="{BB962C8B-B14F-4D97-AF65-F5344CB8AC3E}">
        <p14:creationId xmlns:p14="http://schemas.microsoft.com/office/powerpoint/2010/main" val="3927742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Rectangle 4"/>
          <p:cNvSpPr>
            <a:spLocks noGrp="1" noChangeArrowheads="1"/>
          </p:cNvSpPr>
          <p:nvPr>
            <p:ph type="dt" sz="half" idx="10"/>
          </p:nvPr>
        </p:nvSpPr>
        <p:spPr>
          <a:ln/>
        </p:spPr>
        <p:txBody>
          <a:bodyPr/>
          <a:lstStyle>
            <a:lvl1pPr>
              <a:defRPr/>
            </a:lvl1pPr>
          </a:lstStyle>
          <a:p>
            <a:endParaRPr lang="zh-CN" altLang="zh-CN"/>
          </a:p>
        </p:txBody>
      </p:sp>
      <p:sp>
        <p:nvSpPr>
          <p:cNvPr id="4" name="Rectangle 5"/>
          <p:cNvSpPr>
            <a:spLocks noGrp="1" noChangeArrowheads="1"/>
          </p:cNvSpPr>
          <p:nvPr>
            <p:ph type="ftr" sz="quarter" idx="11"/>
          </p:nvPr>
        </p:nvSpPr>
        <p:spPr>
          <a:ln/>
        </p:spPr>
        <p:txBody>
          <a:bodyPr/>
          <a:lstStyle>
            <a:lvl1pPr>
              <a:defRPr/>
            </a:lvl1pPr>
          </a:lstStyle>
          <a:p>
            <a:endParaRPr lang="zh-CN" altLang="zh-CN"/>
          </a:p>
        </p:txBody>
      </p:sp>
      <p:sp>
        <p:nvSpPr>
          <p:cNvPr id="5" name="Rectangle 6"/>
          <p:cNvSpPr>
            <a:spLocks noGrp="1" noChangeArrowheads="1"/>
          </p:cNvSpPr>
          <p:nvPr>
            <p:ph type="sldNum" sz="quarter" idx="12"/>
          </p:nvPr>
        </p:nvSpPr>
        <p:spPr>
          <a:ln/>
        </p:spPr>
        <p:txBody>
          <a:bodyPr/>
          <a:lstStyle>
            <a:lvl1pPr>
              <a:defRPr/>
            </a:lvl1pPr>
          </a:lstStyle>
          <a:p>
            <a:pPr>
              <a:defRPr/>
            </a:pPr>
            <a:fld id="{AB3D763D-47A8-4912-B56C-7221A5EB4C97}" type="slidenum">
              <a:rPr lang="da-DK" altLang="zh-CN"/>
              <a:pPr>
                <a:defRPr/>
              </a:pPr>
              <a:t>‹#›</a:t>
            </a:fld>
            <a:endParaRPr lang="da-DK" altLang="zh-CN"/>
          </a:p>
        </p:txBody>
      </p:sp>
    </p:spTree>
    <p:extLst>
      <p:ext uri="{BB962C8B-B14F-4D97-AF65-F5344CB8AC3E}">
        <p14:creationId xmlns:p14="http://schemas.microsoft.com/office/powerpoint/2010/main" val="199269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zh-CN" altLang="zh-CN"/>
          </a:p>
        </p:txBody>
      </p:sp>
      <p:sp>
        <p:nvSpPr>
          <p:cNvPr id="3" name="Rectangle 5"/>
          <p:cNvSpPr>
            <a:spLocks noGrp="1" noChangeArrowheads="1"/>
          </p:cNvSpPr>
          <p:nvPr>
            <p:ph type="ftr" sz="quarter" idx="11"/>
          </p:nvPr>
        </p:nvSpPr>
        <p:spPr>
          <a:ln/>
        </p:spPr>
        <p:txBody>
          <a:bodyPr/>
          <a:lstStyle>
            <a:lvl1pPr>
              <a:defRPr/>
            </a:lvl1pPr>
          </a:lstStyle>
          <a:p>
            <a:endParaRPr lang="zh-CN" altLang="zh-CN"/>
          </a:p>
        </p:txBody>
      </p:sp>
      <p:sp>
        <p:nvSpPr>
          <p:cNvPr id="4" name="Rectangle 6"/>
          <p:cNvSpPr>
            <a:spLocks noGrp="1" noChangeArrowheads="1"/>
          </p:cNvSpPr>
          <p:nvPr>
            <p:ph type="sldNum" sz="quarter" idx="12"/>
          </p:nvPr>
        </p:nvSpPr>
        <p:spPr>
          <a:ln/>
        </p:spPr>
        <p:txBody>
          <a:bodyPr/>
          <a:lstStyle>
            <a:lvl1pPr>
              <a:defRPr/>
            </a:lvl1pPr>
          </a:lstStyle>
          <a:p>
            <a:pPr>
              <a:defRPr/>
            </a:pPr>
            <a:fld id="{070BBF74-8353-46F0-8EEA-DC2E7DD023C5}" type="slidenum">
              <a:rPr lang="da-DK" altLang="zh-CN"/>
              <a:pPr>
                <a:defRPr/>
              </a:pPr>
              <a:t>‹#›</a:t>
            </a:fld>
            <a:endParaRPr lang="da-DK" altLang="zh-CN"/>
          </a:p>
        </p:txBody>
      </p:sp>
    </p:spTree>
    <p:extLst>
      <p:ext uri="{BB962C8B-B14F-4D97-AF65-F5344CB8AC3E}">
        <p14:creationId xmlns:p14="http://schemas.microsoft.com/office/powerpoint/2010/main" val="312025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zh-CN" altLang="zh-CN"/>
          </a:p>
        </p:txBody>
      </p:sp>
      <p:sp>
        <p:nvSpPr>
          <p:cNvPr id="6" name="Rectangle 5"/>
          <p:cNvSpPr>
            <a:spLocks noGrp="1" noChangeArrowheads="1"/>
          </p:cNvSpPr>
          <p:nvPr>
            <p:ph type="ftr" sz="quarter" idx="11"/>
          </p:nvPr>
        </p:nvSpPr>
        <p:spPr>
          <a:ln/>
        </p:spPr>
        <p:txBody>
          <a:bodyPr/>
          <a:lstStyle>
            <a:lvl1pPr>
              <a:defRPr/>
            </a:lvl1pPr>
          </a:lstStyle>
          <a:p>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111862B1-846A-4732-9582-8110B0DE6BAB}" type="slidenum">
              <a:rPr lang="da-DK" altLang="zh-CN"/>
              <a:pPr>
                <a:defRPr/>
              </a:pPr>
              <a:t>‹#›</a:t>
            </a:fld>
            <a:endParaRPr lang="da-DK" altLang="zh-CN"/>
          </a:p>
        </p:txBody>
      </p:sp>
    </p:spTree>
    <p:extLst>
      <p:ext uri="{BB962C8B-B14F-4D97-AF65-F5344CB8AC3E}">
        <p14:creationId xmlns:p14="http://schemas.microsoft.com/office/powerpoint/2010/main" val="73408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zh-CN" altLang="zh-CN"/>
          </a:p>
        </p:txBody>
      </p:sp>
      <p:sp>
        <p:nvSpPr>
          <p:cNvPr id="6" name="Rectangle 5"/>
          <p:cNvSpPr>
            <a:spLocks noGrp="1" noChangeArrowheads="1"/>
          </p:cNvSpPr>
          <p:nvPr>
            <p:ph type="ftr" sz="quarter" idx="11"/>
          </p:nvPr>
        </p:nvSpPr>
        <p:spPr>
          <a:ln/>
        </p:spPr>
        <p:txBody>
          <a:bodyPr/>
          <a:lstStyle>
            <a:lvl1pPr>
              <a:defRPr/>
            </a:lvl1pPr>
          </a:lstStyle>
          <a:p>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6636A24D-40E9-4D02-ADAC-FBF367396D9D}" type="slidenum">
              <a:rPr lang="da-DK" altLang="zh-CN"/>
              <a:pPr>
                <a:defRPr/>
              </a:pPr>
              <a:t>‹#›</a:t>
            </a:fld>
            <a:endParaRPr lang="da-DK" altLang="zh-CN"/>
          </a:p>
        </p:txBody>
      </p:sp>
    </p:spTree>
    <p:extLst>
      <p:ext uri="{BB962C8B-B14F-4D97-AF65-F5344CB8AC3E}">
        <p14:creationId xmlns:p14="http://schemas.microsoft.com/office/powerpoint/2010/main" val="127413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a-DK" altLang="zh-CN"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altLang="zh-CN" smtClean="0"/>
              <a:t>Click to edit Master text styles</a:t>
            </a:r>
          </a:p>
          <a:p>
            <a:pPr lvl="1"/>
            <a:r>
              <a:rPr lang="da-DK" altLang="zh-CN" smtClean="0"/>
              <a:t>Second level</a:t>
            </a:r>
          </a:p>
          <a:p>
            <a:pPr lvl="2"/>
            <a:r>
              <a:rPr lang="da-DK" altLang="zh-CN" smtClean="0"/>
              <a:t>Third level</a:t>
            </a:r>
          </a:p>
          <a:p>
            <a:pPr lvl="3"/>
            <a:r>
              <a:rPr lang="da-DK" altLang="zh-CN" smtClean="0"/>
              <a:t>Fourth level</a:t>
            </a:r>
          </a:p>
          <a:p>
            <a:pPr lvl="4"/>
            <a:r>
              <a:rPr lang="da-DK" altLang="zh-CN"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charset="-122"/>
              </a:defRPr>
            </a:lvl1pPr>
          </a:lstStyle>
          <a:p>
            <a:endParaRPr lang="zh-CN"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endParaRPr lang="zh-CN"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ea typeface="宋体" charset="-122"/>
              </a:defRPr>
            </a:lvl1pPr>
          </a:lstStyle>
          <a:p>
            <a:pPr>
              <a:defRPr/>
            </a:pPr>
            <a:fld id="{D8788784-9317-45EF-A3AB-B8CBEC42909C}" type="slidenum">
              <a:rPr lang="da-DK" altLang="zh-CN"/>
              <a:pPr>
                <a:defRPr/>
              </a:pPr>
              <a:t>‹#›</a:t>
            </a:fld>
            <a:endParaRPr lang="da-DK"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1004C0C-81A2-4933-B981-7C3D08F33612}" type="slidenum">
              <a:rPr lang="da-DK" altLang="zh-CN"/>
              <a:pPr eaLnBrk="1" hangingPunct="1"/>
              <a:t>1</a:t>
            </a:fld>
            <a:endParaRPr lang="da-DK" altLang="zh-CN"/>
          </a:p>
        </p:txBody>
      </p:sp>
      <p:sp>
        <p:nvSpPr>
          <p:cNvPr id="2051" name="Rectangle 2"/>
          <p:cNvSpPr>
            <a:spLocks noGrp="1" noChangeArrowheads="1"/>
          </p:cNvSpPr>
          <p:nvPr>
            <p:ph type="ctrTitle"/>
          </p:nvPr>
        </p:nvSpPr>
        <p:spPr>
          <a:xfrm>
            <a:off x="609600" y="1143000"/>
            <a:ext cx="7772400" cy="3886200"/>
          </a:xfrm>
        </p:spPr>
        <p:txBody>
          <a:bodyPr/>
          <a:lstStyle/>
          <a:p>
            <a:pPr eaLnBrk="1" hangingPunct="1">
              <a:lnSpc>
                <a:spcPct val="150000"/>
              </a:lnSpc>
            </a:pPr>
            <a:r>
              <a:rPr lang="en-US" altLang="zh-CN" sz="4000" b="1" dirty="0" smtClean="0">
                <a:latin typeface="Comic Sans MS"/>
                <a:ea typeface="宋体" charset="-122"/>
                <a:cs typeface="Comic Sans MS"/>
              </a:rPr>
              <a:t>Structure-based</a:t>
            </a:r>
            <a:br>
              <a:rPr lang="en-US" altLang="zh-CN" sz="4000" b="1" dirty="0" smtClean="0">
                <a:latin typeface="Comic Sans MS"/>
                <a:ea typeface="宋体" charset="-122"/>
                <a:cs typeface="Comic Sans MS"/>
              </a:rPr>
            </a:br>
            <a:r>
              <a:rPr lang="en-US" altLang="zh-CN" sz="4000" b="1" dirty="0" smtClean="0">
                <a:latin typeface="Comic Sans MS"/>
                <a:ea typeface="宋体" charset="-122"/>
                <a:cs typeface="Comic Sans MS"/>
              </a:rPr>
              <a:t>Protein Engineering</a:t>
            </a:r>
            <a:br>
              <a:rPr lang="en-US" altLang="zh-CN" sz="4000" b="1" dirty="0" smtClean="0">
                <a:latin typeface="Comic Sans MS"/>
                <a:ea typeface="宋体" charset="-122"/>
                <a:cs typeface="Comic Sans MS"/>
              </a:rPr>
            </a:br>
            <a:r>
              <a:rPr lang="en-US" altLang="zh-CN" sz="4000" b="1" dirty="0" smtClean="0">
                <a:latin typeface="Comic Sans MS"/>
                <a:ea typeface="宋体" charset="-122"/>
                <a:cs typeface="Comic Sans MS"/>
              </a:rPr>
              <a:t/>
            </a:r>
            <a:br>
              <a:rPr lang="en-US" altLang="zh-CN" sz="4000" b="1" dirty="0" smtClean="0">
                <a:latin typeface="Comic Sans MS"/>
                <a:ea typeface="宋体" charset="-122"/>
                <a:cs typeface="Comic Sans MS"/>
              </a:rPr>
            </a:br>
            <a:r>
              <a:rPr lang="en-US" altLang="zh-CN" sz="3200" b="1" dirty="0" smtClean="0">
                <a:latin typeface="Comic Sans MS"/>
                <a:ea typeface="宋体" charset="-122"/>
                <a:cs typeface="Comic Sans MS"/>
              </a:rPr>
              <a:t>Hongmin Zhang</a:t>
            </a:r>
            <a:endParaRPr lang="da-DK" altLang="zh-CN" sz="3200" b="1" dirty="0" smtClean="0">
              <a:latin typeface="Comic Sans MS"/>
              <a:ea typeface="宋体" charset="-122"/>
              <a:cs typeface="Comic Sans M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4294967295"/>
          </p:nvPr>
        </p:nvSpPr>
        <p:spPr>
          <a:xfrm>
            <a:off x="76200" y="1104900"/>
            <a:ext cx="8915400" cy="2709863"/>
          </a:xfrm>
        </p:spPr>
        <p:txBody>
          <a:bodyPr/>
          <a:lstStyle/>
          <a:p>
            <a:pPr marL="457200" lvl="1" indent="0" eaLnBrk="1" hangingPunct="1">
              <a:buNone/>
            </a:pPr>
            <a:r>
              <a:rPr lang="en-US" altLang="zh-CN" dirty="0">
                <a:latin typeface="Comic Sans MS"/>
                <a:ea typeface="宋体" charset="0"/>
                <a:cs typeface="Comic Sans MS"/>
              </a:rPr>
              <a:t>A protein’s three-dimensional shape</a:t>
            </a:r>
          </a:p>
          <a:p>
            <a:pPr marL="927100" lvl="2" indent="-342900" eaLnBrk="1" hangingPunct="1"/>
            <a:r>
              <a:rPr lang="en-US" altLang="zh-CN" dirty="0">
                <a:latin typeface="Comic Sans MS"/>
                <a:ea typeface="宋体" charset="0"/>
                <a:cs typeface="Comic Sans MS"/>
              </a:rPr>
              <a:t>typically recognizes and binds to another molecule and</a:t>
            </a:r>
          </a:p>
          <a:p>
            <a:pPr marL="927100" lvl="2" indent="-342900" eaLnBrk="1" hangingPunct="1"/>
            <a:r>
              <a:rPr lang="en-US" altLang="zh-CN" dirty="0">
                <a:latin typeface="Comic Sans MS"/>
                <a:ea typeface="宋体" charset="0"/>
                <a:cs typeface="Comic Sans MS"/>
              </a:rPr>
              <a:t>enables the protein to carry out its specific function in a cell.</a:t>
            </a:r>
          </a:p>
        </p:txBody>
      </p:sp>
      <p:sp>
        <p:nvSpPr>
          <p:cNvPr id="87043" name="Rectangle 4"/>
          <p:cNvSpPr>
            <a:spLocks noChangeArrowheads="1"/>
          </p:cNvSpPr>
          <p:nvPr/>
        </p:nvSpPr>
        <p:spPr bwMode="auto">
          <a:xfrm>
            <a:off x="990600" y="228600"/>
            <a:ext cx="68865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tLang="zh-CN" sz="4000" b="1" i="1" dirty="0">
                <a:solidFill>
                  <a:srgbClr val="FF0000"/>
                </a:solidFill>
                <a:latin typeface="Comic Sans MS"/>
                <a:ea typeface="宋体" charset="0"/>
                <a:cs typeface="Comic Sans MS"/>
              </a:rPr>
              <a:t>Protein Shape</a:t>
            </a:r>
          </a:p>
        </p:txBody>
      </p:sp>
      <p:sp>
        <p:nvSpPr>
          <p:cNvPr id="87044" name="Line 6"/>
          <p:cNvSpPr>
            <a:spLocks noChangeShapeType="1"/>
          </p:cNvSpPr>
          <p:nvPr/>
        </p:nvSpPr>
        <p:spPr bwMode="auto">
          <a:xfrm>
            <a:off x="304800" y="979488"/>
            <a:ext cx="8534400" cy="0"/>
          </a:xfrm>
          <a:prstGeom prst="line">
            <a:avLst/>
          </a:prstGeom>
          <a:noFill/>
          <a:ln w="50800">
            <a:solidFill>
              <a:srgbClr val="58662E"/>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45" name="Line 14"/>
          <p:cNvSpPr>
            <a:spLocks noChangeShapeType="1"/>
          </p:cNvSpPr>
          <p:nvPr/>
        </p:nvSpPr>
        <p:spPr bwMode="auto">
          <a:xfrm>
            <a:off x="304800" y="6553200"/>
            <a:ext cx="8534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3" name="Picture 2" descr="Figure3-0403.tif"/>
          <p:cNvPicPr>
            <a:picLocks noChangeAspect="1"/>
          </p:cNvPicPr>
          <p:nvPr/>
        </p:nvPicPr>
        <p:blipFill rotWithShape="1">
          <a:blip r:embed="rId3" cstate="print">
            <a:extLst>
              <a:ext uri="{28A0092B-C50C-407E-A947-70E740481C1C}">
                <a14:useLocalDpi xmlns:a14="http://schemas.microsoft.com/office/drawing/2010/main" val="0"/>
              </a:ext>
            </a:extLst>
          </a:blip>
          <a:srcRect b="52586"/>
          <a:stretch/>
        </p:blipFill>
        <p:spPr>
          <a:xfrm>
            <a:off x="1219200" y="3276600"/>
            <a:ext cx="4319016" cy="2455333"/>
          </a:xfrm>
          <a:prstGeom prst="rect">
            <a:avLst/>
          </a:prstGeom>
        </p:spPr>
      </p:pic>
      <p:pic>
        <p:nvPicPr>
          <p:cNvPr id="4" name="Picture 3" descr="Figure3-0403.tif"/>
          <p:cNvPicPr>
            <a:picLocks noChangeAspect="1"/>
          </p:cNvPicPr>
          <p:nvPr/>
        </p:nvPicPr>
        <p:blipFill rotWithShape="1">
          <a:blip r:embed="rId4" cstate="print">
            <a:extLst>
              <a:ext uri="{28A0092B-C50C-407E-A947-70E740481C1C}">
                <a14:useLocalDpi xmlns:a14="http://schemas.microsoft.com/office/drawing/2010/main" val="0"/>
              </a:ext>
            </a:extLst>
          </a:blip>
          <a:srcRect t="46872" r="47267" b="-1"/>
          <a:stretch/>
        </p:blipFill>
        <p:spPr>
          <a:xfrm>
            <a:off x="5562600" y="3124200"/>
            <a:ext cx="2277533" cy="2706285"/>
          </a:xfrm>
          <a:prstGeom prst="rect">
            <a:avLst/>
          </a:prstGeom>
        </p:spPr>
      </p:pic>
    </p:spTree>
    <p:extLst>
      <p:ext uri="{BB962C8B-B14F-4D97-AF65-F5344CB8AC3E}">
        <p14:creationId xmlns:p14="http://schemas.microsoft.com/office/powerpoint/2010/main" val="3436187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4294967295"/>
          </p:nvPr>
        </p:nvSpPr>
        <p:spPr>
          <a:xfrm>
            <a:off x="203200" y="1104900"/>
            <a:ext cx="8610600" cy="4838700"/>
          </a:xfrm>
        </p:spPr>
        <p:txBody>
          <a:bodyPr/>
          <a:lstStyle/>
          <a:p>
            <a:pPr lvl="1" eaLnBrk="1" hangingPunct="1">
              <a:buFont typeface="Arial"/>
              <a:buChar char="•"/>
            </a:pPr>
            <a:r>
              <a:rPr lang="en-US" altLang="zh-CN" dirty="0" smtClean="0">
                <a:solidFill>
                  <a:srgbClr val="FF3300"/>
                </a:solidFill>
                <a:latin typeface="Comic Sans MS"/>
                <a:ea typeface="宋体" charset="0"/>
                <a:cs typeface="Comic Sans MS"/>
              </a:rPr>
              <a:t>Medicine</a:t>
            </a:r>
          </a:p>
          <a:p>
            <a:pPr marL="896938" lvl="1" indent="0" eaLnBrk="1" hangingPunct="1">
              <a:buNone/>
            </a:pPr>
            <a:r>
              <a:rPr lang="en-US" altLang="zh-CN" dirty="0" smtClean="0">
                <a:solidFill>
                  <a:srgbClr val="008000"/>
                </a:solidFill>
                <a:latin typeface="Comic Sans MS"/>
                <a:ea typeface="宋体" charset="0"/>
                <a:cs typeface="Comic Sans MS"/>
              </a:rPr>
              <a:t>Insulin, growth factors, antibodies…</a:t>
            </a:r>
          </a:p>
          <a:p>
            <a:pPr lvl="1" eaLnBrk="1" hangingPunct="1">
              <a:buFont typeface="Arial"/>
              <a:buChar char="•"/>
            </a:pPr>
            <a:r>
              <a:rPr lang="en-US" altLang="zh-CN" dirty="0" smtClean="0">
                <a:solidFill>
                  <a:srgbClr val="FF3300"/>
                </a:solidFill>
                <a:latin typeface="Comic Sans MS"/>
                <a:ea typeface="宋体" charset="0"/>
                <a:cs typeface="Comic Sans MS"/>
              </a:rPr>
              <a:t>Industry</a:t>
            </a:r>
          </a:p>
          <a:p>
            <a:pPr marL="896938" lvl="1" indent="0" eaLnBrk="1" hangingPunct="1">
              <a:buNone/>
            </a:pPr>
            <a:r>
              <a:rPr lang="en-US" altLang="zh-CN" dirty="0" smtClean="0">
                <a:solidFill>
                  <a:srgbClr val="008000"/>
                </a:solidFill>
                <a:latin typeface="Comic Sans MS"/>
                <a:ea typeface="宋体" charset="0"/>
                <a:cs typeface="Comic Sans MS"/>
              </a:rPr>
              <a:t>Enzymes</a:t>
            </a:r>
          </a:p>
          <a:p>
            <a:pPr marL="896938" lvl="1" indent="0" eaLnBrk="1" hangingPunct="1">
              <a:buNone/>
            </a:pPr>
            <a:r>
              <a:rPr lang="en-US" altLang="zh-CN" sz="2000" dirty="0" err="1" smtClean="0">
                <a:solidFill>
                  <a:srgbClr val="008000"/>
                </a:solidFill>
                <a:latin typeface="Comic Sans MS"/>
                <a:ea typeface="宋体" charset="0"/>
                <a:cs typeface="Comic Sans MS"/>
              </a:rPr>
              <a:t>Cellulase</a:t>
            </a:r>
            <a:r>
              <a:rPr lang="en-US" altLang="zh-CN" sz="2000" dirty="0" smtClean="0">
                <a:solidFill>
                  <a:srgbClr val="008000"/>
                </a:solidFill>
                <a:latin typeface="Comic Sans MS"/>
                <a:ea typeface="宋体" charset="0"/>
                <a:cs typeface="Comic Sans MS"/>
              </a:rPr>
              <a:t>:  alcohol and glucose making</a:t>
            </a:r>
          </a:p>
          <a:p>
            <a:pPr marL="896938" lvl="1" indent="0" eaLnBrk="1" hangingPunct="1">
              <a:buNone/>
            </a:pPr>
            <a:r>
              <a:rPr lang="en-US" altLang="zh-CN" sz="2000" dirty="0" smtClean="0">
                <a:solidFill>
                  <a:srgbClr val="008000"/>
                </a:solidFill>
                <a:latin typeface="Comic Sans MS"/>
                <a:ea typeface="宋体" charset="0"/>
                <a:cs typeface="Comic Sans MS"/>
              </a:rPr>
              <a:t>Glucose  </a:t>
            </a:r>
            <a:r>
              <a:rPr lang="en-US" altLang="zh-CN" sz="2000" dirty="0" err="1" smtClean="0">
                <a:solidFill>
                  <a:srgbClr val="008000"/>
                </a:solidFill>
                <a:latin typeface="Comic Sans MS"/>
                <a:ea typeface="宋体" charset="0"/>
                <a:cs typeface="Comic Sans MS"/>
              </a:rPr>
              <a:t>isomerase</a:t>
            </a:r>
            <a:r>
              <a:rPr lang="en-US" altLang="zh-CN" sz="2000" dirty="0" smtClean="0">
                <a:solidFill>
                  <a:srgbClr val="008000"/>
                </a:solidFill>
                <a:latin typeface="Comic Sans MS"/>
                <a:ea typeface="宋体" charset="0"/>
                <a:cs typeface="Comic Sans MS"/>
              </a:rPr>
              <a:t>:  manufacture of high-fructose syrups</a:t>
            </a:r>
          </a:p>
          <a:p>
            <a:pPr marL="896938" lvl="1" indent="0" eaLnBrk="1" hangingPunct="1">
              <a:buNone/>
            </a:pPr>
            <a:r>
              <a:rPr lang="en-US" altLang="zh-CN" sz="2000" dirty="0" smtClean="0">
                <a:solidFill>
                  <a:srgbClr val="008000"/>
                </a:solidFill>
                <a:latin typeface="Comic Sans MS"/>
                <a:ea typeface="宋体" charset="0"/>
                <a:cs typeface="Comic Sans MS"/>
              </a:rPr>
              <a:t>Lactase:  hydrolysis of lactose</a:t>
            </a:r>
          </a:p>
          <a:p>
            <a:pPr marL="896938" lvl="1" indent="0" eaLnBrk="1" hangingPunct="1">
              <a:buNone/>
            </a:pPr>
            <a:r>
              <a:rPr lang="en-US" altLang="zh-CN" sz="2000" dirty="0" smtClean="0">
                <a:solidFill>
                  <a:srgbClr val="008000"/>
                </a:solidFill>
                <a:latin typeface="Comic Sans MS"/>
                <a:ea typeface="宋体" charset="0"/>
                <a:cs typeface="Comic Sans MS"/>
              </a:rPr>
              <a:t>Lipase:  cheese making, preparation of flavorings</a:t>
            </a:r>
            <a:endParaRPr lang="en-US" altLang="zh-CN" sz="2000" dirty="0">
              <a:solidFill>
                <a:srgbClr val="008000"/>
              </a:solidFill>
              <a:latin typeface="Comic Sans MS"/>
              <a:ea typeface="宋体" charset="0"/>
              <a:cs typeface="Comic Sans MS"/>
            </a:endParaRPr>
          </a:p>
        </p:txBody>
      </p:sp>
      <p:sp>
        <p:nvSpPr>
          <p:cNvPr id="87043" name="Rectangle 4"/>
          <p:cNvSpPr>
            <a:spLocks noChangeArrowheads="1"/>
          </p:cNvSpPr>
          <p:nvPr/>
        </p:nvSpPr>
        <p:spPr bwMode="auto">
          <a:xfrm>
            <a:off x="685800" y="152400"/>
            <a:ext cx="792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altLang="zh-CN" sz="3600" b="1" i="1" dirty="0" smtClean="0">
                <a:solidFill>
                  <a:srgbClr val="FF0000"/>
                </a:solidFill>
                <a:latin typeface="Comic Sans MS"/>
                <a:ea typeface="宋体" charset="0"/>
                <a:cs typeface="Comic Sans MS"/>
              </a:rPr>
              <a:t>Applications of protein engineering</a:t>
            </a:r>
            <a:endParaRPr lang="en-US" altLang="zh-CN" sz="3600" b="1" i="1" dirty="0">
              <a:solidFill>
                <a:srgbClr val="FF0000"/>
              </a:solidFill>
              <a:latin typeface="Comic Sans MS"/>
              <a:ea typeface="宋体" charset="0"/>
              <a:cs typeface="Comic Sans MS"/>
            </a:endParaRPr>
          </a:p>
        </p:txBody>
      </p:sp>
      <p:sp>
        <p:nvSpPr>
          <p:cNvPr id="87044" name="Line 6"/>
          <p:cNvSpPr>
            <a:spLocks noChangeShapeType="1"/>
          </p:cNvSpPr>
          <p:nvPr/>
        </p:nvSpPr>
        <p:spPr bwMode="auto">
          <a:xfrm>
            <a:off x="304800" y="979488"/>
            <a:ext cx="8534400" cy="0"/>
          </a:xfrm>
          <a:prstGeom prst="line">
            <a:avLst/>
          </a:prstGeom>
          <a:noFill/>
          <a:ln w="50800">
            <a:solidFill>
              <a:srgbClr val="58662E"/>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45" name="Line 14"/>
          <p:cNvSpPr>
            <a:spLocks noChangeShapeType="1"/>
          </p:cNvSpPr>
          <p:nvPr/>
        </p:nvSpPr>
        <p:spPr bwMode="auto">
          <a:xfrm>
            <a:off x="304800" y="6553200"/>
            <a:ext cx="8534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4181331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4294967295"/>
          </p:nvPr>
        </p:nvSpPr>
        <p:spPr>
          <a:xfrm>
            <a:off x="203200" y="1104900"/>
            <a:ext cx="8610600" cy="4838700"/>
          </a:xfrm>
        </p:spPr>
        <p:txBody>
          <a:bodyPr/>
          <a:lstStyle/>
          <a:p>
            <a:pPr marL="0" indent="0">
              <a:buNone/>
            </a:pPr>
            <a:r>
              <a:rPr lang="en-US" sz="2400" b="1" dirty="0">
                <a:latin typeface="Comic Sans MS"/>
                <a:cs typeface="Comic Sans MS"/>
              </a:rPr>
              <a:t>1. Detergents </a:t>
            </a:r>
            <a:r>
              <a:rPr lang="en-US" sz="2400" dirty="0">
                <a:latin typeface="Comic Sans MS"/>
                <a:cs typeface="Comic Sans MS"/>
              </a:rPr>
              <a:t>(&gt; 40 years of experience)</a:t>
            </a:r>
          </a:p>
          <a:p>
            <a:pPr marL="714375" indent="0">
              <a:buNone/>
            </a:pPr>
            <a:r>
              <a:rPr lang="en-US" sz="1600" dirty="0">
                <a:latin typeface="Comic Sans MS"/>
                <a:cs typeface="Comic Sans MS"/>
              </a:rPr>
              <a:t>lower laundry wash temperatures </a:t>
            </a:r>
            <a:r>
              <a:rPr lang="en-US" sz="1600" dirty="0" smtClean="0">
                <a:latin typeface="Comic Sans MS"/>
                <a:cs typeface="Comic Sans MS"/>
              </a:rPr>
              <a:t>           increase </a:t>
            </a:r>
            <a:r>
              <a:rPr lang="en-US" sz="1600" dirty="0">
                <a:latin typeface="Comic Sans MS"/>
                <a:cs typeface="Comic Sans MS"/>
              </a:rPr>
              <a:t>the need for adding enzymes.</a:t>
            </a:r>
          </a:p>
          <a:p>
            <a:pPr marL="985838" indent="0">
              <a:buNone/>
            </a:pPr>
            <a:r>
              <a:rPr lang="en-US" sz="2000" dirty="0">
                <a:latin typeface="Comic Sans MS"/>
                <a:cs typeface="Comic Sans MS"/>
              </a:rPr>
              <a:t>remove 95% of a stain, how about the remaining 5% ?</a:t>
            </a:r>
          </a:p>
          <a:p>
            <a:pPr marL="1430338" indent="0">
              <a:buNone/>
            </a:pPr>
            <a:r>
              <a:rPr lang="en-US" sz="2000" dirty="0">
                <a:latin typeface="Comic Sans MS"/>
                <a:cs typeface="Comic Sans MS"/>
              </a:rPr>
              <a:t>“ total cleaning” concept</a:t>
            </a:r>
          </a:p>
          <a:p>
            <a:pPr marL="1430338" indent="0">
              <a:buNone/>
            </a:pPr>
            <a:r>
              <a:rPr lang="en-US" sz="2000" dirty="0">
                <a:latin typeface="Comic Sans MS"/>
                <a:cs typeface="Comic Sans MS"/>
              </a:rPr>
              <a:t>“ white becomes whiter!!”</a:t>
            </a:r>
          </a:p>
          <a:p>
            <a:pPr marL="714375" indent="0">
              <a:buNone/>
            </a:pPr>
            <a:r>
              <a:rPr lang="en-US" sz="2000" dirty="0">
                <a:latin typeface="Comic Sans MS"/>
                <a:cs typeface="Comic Sans MS"/>
              </a:rPr>
              <a:t>• </a:t>
            </a:r>
            <a:r>
              <a:rPr lang="en-US" sz="2000" i="1" dirty="0">
                <a:latin typeface="Comic Sans MS"/>
                <a:cs typeface="Comic Sans MS"/>
              </a:rPr>
              <a:t>Detergent enzymes </a:t>
            </a:r>
            <a:r>
              <a:rPr lang="en-US" sz="2000" dirty="0">
                <a:latin typeface="Comic Sans MS"/>
                <a:cs typeface="Comic Sans MS"/>
              </a:rPr>
              <a:t>: (hydrolases)</a:t>
            </a:r>
          </a:p>
          <a:p>
            <a:pPr marL="714375" indent="0">
              <a:buNone/>
            </a:pPr>
            <a:r>
              <a:rPr lang="fi-FI" sz="2000" dirty="0">
                <a:latin typeface="Comic Sans MS"/>
                <a:cs typeface="Comic Sans MS"/>
              </a:rPr>
              <a:t>-- </a:t>
            </a:r>
            <a:r>
              <a:rPr lang="fi-FI" sz="2000" dirty="0" err="1">
                <a:latin typeface="Comic Sans MS"/>
                <a:cs typeface="Comic Sans MS"/>
              </a:rPr>
              <a:t>proteases</a:t>
            </a:r>
            <a:r>
              <a:rPr lang="fi-FI" sz="2000" dirty="0">
                <a:latin typeface="Comic Sans MS"/>
                <a:cs typeface="Comic Sans MS"/>
              </a:rPr>
              <a:t> : a. alkaline optimum, pH </a:t>
            </a:r>
            <a:r>
              <a:rPr lang="fi-FI" sz="2000" dirty="0" smtClean="0">
                <a:latin typeface="Comic Sans MS"/>
                <a:cs typeface="Comic Sans MS"/>
              </a:rPr>
              <a:t>8-11 </a:t>
            </a:r>
          </a:p>
          <a:p>
            <a:pPr marL="714375" indent="1616075">
              <a:buNone/>
            </a:pPr>
            <a:r>
              <a:rPr lang="fi-FI" sz="2000" dirty="0" smtClean="0">
                <a:latin typeface="Comic Sans MS"/>
                <a:cs typeface="Comic Sans MS"/>
              </a:rPr>
              <a:t>b. bleach stable</a:t>
            </a:r>
          </a:p>
          <a:p>
            <a:pPr marL="714375" indent="1616075">
              <a:buNone/>
            </a:pPr>
            <a:r>
              <a:rPr lang="en-US" sz="2000" dirty="0" smtClean="0">
                <a:latin typeface="Comic Sans MS"/>
                <a:cs typeface="Comic Sans MS"/>
              </a:rPr>
              <a:t>c</a:t>
            </a:r>
            <a:r>
              <a:rPr lang="en-US" sz="2000" dirty="0">
                <a:latin typeface="Comic Sans MS"/>
                <a:cs typeface="Comic Sans MS"/>
              </a:rPr>
              <a:t>. low wash temp. (10-20 °C)</a:t>
            </a:r>
          </a:p>
          <a:p>
            <a:pPr marL="714375" indent="0">
              <a:buNone/>
            </a:pPr>
            <a:r>
              <a:rPr lang="en-US" sz="2000" dirty="0">
                <a:latin typeface="Comic Sans MS"/>
                <a:cs typeface="Comic Sans MS"/>
              </a:rPr>
              <a:t>-- lipases</a:t>
            </a:r>
          </a:p>
          <a:p>
            <a:pPr marL="714375" indent="0">
              <a:buNone/>
            </a:pPr>
            <a:r>
              <a:rPr lang="en-US" sz="2000" dirty="0">
                <a:latin typeface="Comic Sans MS"/>
                <a:cs typeface="Comic Sans MS"/>
              </a:rPr>
              <a:t>-- amylases</a:t>
            </a:r>
          </a:p>
          <a:p>
            <a:pPr marL="714375" indent="0">
              <a:buNone/>
            </a:pPr>
            <a:r>
              <a:rPr lang="en-US" sz="2000" dirty="0">
                <a:latin typeface="Comic Sans MS"/>
                <a:cs typeface="Comic Sans MS"/>
              </a:rPr>
              <a:t>-- </a:t>
            </a:r>
            <a:r>
              <a:rPr lang="en-US" sz="2000" dirty="0" err="1">
                <a:latin typeface="Comic Sans MS"/>
                <a:cs typeface="Comic Sans MS"/>
              </a:rPr>
              <a:t>cellulases</a:t>
            </a:r>
            <a:r>
              <a:rPr lang="en-US" sz="2000" dirty="0">
                <a:latin typeface="Comic Sans MS"/>
                <a:cs typeface="Comic Sans MS"/>
              </a:rPr>
              <a:t> (clean, overall fabric care, and color maintenance)</a:t>
            </a:r>
            <a:endParaRPr lang="en-US" altLang="zh-CN" sz="2000" dirty="0">
              <a:solidFill>
                <a:srgbClr val="008000"/>
              </a:solidFill>
              <a:latin typeface="Comic Sans MS"/>
              <a:ea typeface="宋体" charset="0"/>
              <a:cs typeface="Comic Sans MS"/>
            </a:endParaRPr>
          </a:p>
        </p:txBody>
      </p:sp>
      <p:sp>
        <p:nvSpPr>
          <p:cNvPr id="87043" name="Rectangle 4"/>
          <p:cNvSpPr>
            <a:spLocks noChangeArrowheads="1"/>
          </p:cNvSpPr>
          <p:nvPr/>
        </p:nvSpPr>
        <p:spPr bwMode="auto">
          <a:xfrm>
            <a:off x="685800" y="152400"/>
            <a:ext cx="7924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altLang="zh-CN" sz="3600" b="1" i="1" dirty="0" smtClean="0">
                <a:solidFill>
                  <a:srgbClr val="FF0000"/>
                </a:solidFill>
                <a:latin typeface="Comic Sans MS"/>
                <a:ea typeface="宋体" charset="0"/>
                <a:cs typeface="Comic Sans MS"/>
              </a:rPr>
              <a:t>Applications of protein engineering</a:t>
            </a:r>
            <a:endParaRPr lang="en-US" altLang="zh-CN" sz="3600" b="1" i="1" dirty="0">
              <a:solidFill>
                <a:srgbClr val="FF0000"/>
              </a:solidFill>
              <a:latin typeface="Comic Sans MS"/>
              <a:ea typeface="宋体" charset="0"/>
              <a:cs typeface="Comic Sans MS"/>
            </a:endParaRPr>
          </a:p>
        </p:txBody>
      </p:sp>
      <p:sp>
        <p:nvSpPr>
          <p:cNvPr id="87044" name="Line 6"/>
          <p:cNvSpPr>
            <a:spLocks noChangeShapeType="1"/>
          </p:cNvSpPr>
          <p:nvPr/>
        </p:nvSpPr>
        <p:spPr bwMode="auto">
          <a:xfrm>
            <a:off x="304800" y="979488"/>
            <a:ext cx="8534400" cy="0"/>
          </a:xfrm>
          <a:prstGeom prst="line">
            <a:avLst/>
          </a:prstGeom>
          <a:noFill/>
          <a:ln w="50800">
            <a:solidFill>
              <a:srgbClr val="58662E"/>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45" name="Line 14"/>
          <p:cNvSpPr>
            <a:spLocks noChangeShapeType="1"/>
          </p:cNvSpPr>
          <p:nvPr/>
        </p:nvSpPr>
        <p:spPr bwMode="auto">
          <a:xfrm>
            <a:off x="304800" y="6553200"/>
            <a:ext cx="8534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Right Arrow 1"/>
          <p:cNvSpPr/>
          <p:nvPr/>
        </p:nvSpPr>
        <p:spPr>
          <a:xfrm>
            <a:off x="304800" y="1600200"/>
            <a:ext cx="685800" cy="228600"/>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4267200" y="1600200"/>
            <a:ext cx="533400" cy="228600"/>
          </a:xfrm>
          <a:prstGeom prst="righ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963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4294967295"/>
          </p:nvPr>
        </p:nvSpPr>
        <p:spPr>
          <a:xfrm>
            <a:off x="203200" y="1104900"/>
            <a:ext cx="8610600" cy="5372100"/>
          </a:xfrm>
        </p:spPr>
        <p:txBody>
          <a:bodyPr/>
          <a:lstStyle/>
          <a:p>
            <a:pPr marL="0" indent="0">
              <a:buNone/>
            </a:pPr>
            <a:r>
              <a:rPr lang="en-US" sz="1800" b="1" dirty="0">
                <a:latin typeface="Comic Sans MS"/>
                <a:cs typeface="Comic Sans MS"/>
              </a:rPr>
              <a:t>2. Baking</a:t>
            </a:r>
          </a:p>
          <a:p>
            <a:pPr marL="0" indent="0">
              <a:buNone/>
            </a:pPr>
            <a:r>
              <a:rPr lang="en-US" sz="1800" dirty="0">
                <a:latin typeface="Comic Sans MS"/>
                <a:cs typeface="Comic Sans MS"/>
              </a:rPr>
              <a:t>• </a:t>
            </a:r>
            <a:r>
              <a:rPr lang="en-US" sz="1800" dirty="0">
                <a:solidFill>
                  <a:srgbClr val="3366FF"/>
                </a:solidFill>
                <a:latin typeface="Comic Sans MS"/>
                <a:cs typeface="Comic Sans MS"/>
              </a:rPr>
              <a:t>Flour consists of gluten, starch, non-starch polysaccharides, lipids and</a:t>
            </a:r>
          </a:p>
          <a:p>
            <a:pPr marL="0" indent="185738">
              <a:buNone/>
            </a:pPr>
            <a:r>
              <a:rPr lang="en-US" sz="1800" dirty="0">
                <a:solidFill>
                  <a:srgbClr val="3366FF"/>
                </a:solidFill>
                <a:latin typeface="Comic Sans MS"/>
                <a:cs typeface="Comic Sans MS"/>
              </a:rPr>
              <a:t>trace amounts of minerals.</a:t>
            </a:r>
          </a:p>
          <a:p>
            <a:pPr marL="0" indent="0">
              <a:buNone/>
            </a:pPr>
            <a:r>
              <a:rPr lang="en-US" sz="1800" dirty="0">
                <a:solidFill>
                  <a:srgbClr val="3366FF"/>
                </a:solidFill>
                <a:latin typeface="Comic Sans MS"/>
                <a:cs typeface="Comic Sans MS"/>
              </a:rPr>
              <a:t>• Optimize a combination of lower dosages of enzymes to achieve</a:t>
            </a:r>
          </a:p>
          <a:p>
            <a:pPr marL="185738" indent="0">
              <a:buNone/>
            </a:pPr>
            <a:r>
              <a:rPr lang="en-US" sz="1800" dirty="0">
                <a:solidFill>
                  <a:srgbClr val="3366FF"/>
                </a:solidFill>
                <a:latin typeface="Comic Sans MS"/>
                <a:cs typeface="Comic Sans MS"/>
              </a:rPr>
              <a:t>optimum dough consistency, stability, and bread quality.</a:t>
            </a:r>
          </a:p>
          <a:p>
            <a:pPr marL="0" indent="0">
              <a:buNone/>
            </a:pPr>
            <a:r>
              <a:rPr lang="en-US" sz="1800" b="1" dirty="0">
                <a:solidFill>
                  <a:srgbClr val="008000"/>
                </a:solidFill>
                <a:latin typeface="Comic Sans MS"/>
                <a:cs typeface="Comic Sans MS"/>
              </a:rPr>
              <a:t>Fungal alpha-amylase:</a:t>
            </a:r>
          </a:p>
          <a:p>
            <a:pPr marL="0" indent="0">
              <a:buNone/>
            </a:pPr>
            <a:r>
              <a:rPr lang="en-US" sz="1800" dirty="0" smtClean="0">
                <a:latin typeface="Comic Sans MS"/>
                <a:cs typeface="Comic Sans MS"/>
              </a:rPr>
              <a:t>Maximizes the fermentation process to obtain</a:t>
            </a:r>
          </a:p>
          <a:p>
            <a:pPr marL="0" indent="0">
              <a:buNone/>
            </a:pPr>
            <a:r>
              <a:rPr lang="en-US" sz="1800" dirty="0" smtClean="0">
                <a:latin typeface="Comic Sans MS"/>
                <a:cs typeface="Comic Sans MS"/>
              </a:rPr>
              <a:t>An </a:t>
            </a:r>
            <a:r>
              <a:rPr lang="en-US" sz="1800" dirty="0">
                <a:latin typeface="Comic Sans MS"/>
                <a:cs typeface="Comic Sans MS"/>
              </a:rPr>
              <a:t>even crumb structure and a high </a:t>
            </a:r>
            <a:r>
              <a:rPr lang="en-US" sz="1800" dirty="0" smtClean="0">
                <a:latin typeface="Comic Sans MS"/>
                <a:cs typeface="Comic Sans MS"/>
              </a:rPr>
              <a:t>loaf</a:t>
            </a:r>
            <a:endParaRPr lang="en-US" sz="1800" dirty="0">
              <a:latin typeface="Comic Sans MS"/>
              <a:cs typeface="Comic Sans MS"/>
            </a:endParaRPr>
          </a:p>
          <a:p>
            <a:pPr marL="0" indent="0">
              <a:buNone/>
            </a:pPr>
            <a:r>
              <a:rPr lang="en-US" sz="1800" dirty="0">
                <a:latin typeface="Comic Sans MS"/>
                <a:cs typeface="Comic Sans MS"/>
              </a:rPr>
              <a:t>volume</a:t>
            </a:r>
          </a:p>
          <a:p>
            <a:pPr marL="0" indent="0">
              <a:buNone/>
            </a:pPr>
            <a:r>
              <a:rPr lang="en-US" sz="1800" b="1" dirty="0">
                <a:solidFill>
                  <a:srgbClr val="008000"/>
                </a:solidFill>
                <a:latin typeface="Comic Sans MS"/>
                <a:cs typeface="Comic Sans MS"/>
              </a:rPr>
              <a:t>Glucose oxidase:</a:t>
            </a:r>
          </a:p>
          <a:p>
            <a:pPr marL="0" indent="0">
              <a:buNone/>
            </a:pPr>
            <a:r>
              <a:rPr lang="en-US" sz="1800" dirty="0">
                <a:latin typeface="Comic Sans MS"/>
                <a:cs typeface="Comic Sans MS"/>
              </a:rPr>
              <a:t>Oxidizes free </a:t>
            </a:r>
            <a:r>
              <a:rPr lang="en-US" sz="1800" dirty="0" err="1">
                <a:latin typeface="Comic Sans MS"/>
                <a:cs typeface="Comic Sans MS"/>
              </a:rPr>
              <a:t>sulphydryl</a:t>
            </a:r>
            <a:r>
              <a:rPr lang="en-US" sz="1800" dirty="0">
                <a:latin typeface="Comic Sans MS"/>
                <a:cs typeface="Comic Sans MS"/>
              </a:rPr>
              <a:t> groups in gluten to</a:t>
            </a:r>
          </a:p>
          <a:p>
            <a:pPr marL="0" indent="0">
              <a:buNone/>
            </a:pPr>
            <a:r>
              <a:rPr lang="en-US" sz="1800" dirty="0">
                <a:latin typeface="Comic Sans MS"/>
                <a:cs typeface="Comic Sans MS"/>
              </a:rPr>
              <a:t>smaller crumb cells and a silkier texture elastic</a:t>
            </a:r>
          </a:p>
          <a:p>
            <a:pPr marL="0" indent="0">
              <a:buNone/>
            </a:pPr>
            <a:r>
              <a:rPr lang="en-US" sz="1800" b="1" dirty="0">
                <a:solidFill>
                  <a:srgbClr val="008000"/>
                </a:solidFill>
                <a:latin typeface="Comic Sans MS"/>
                <a:cs typeface="Comic Sans MS"/>
              </a:rPr>
              <a:t>Lipase:</a:t>
            </a:r>
          </a:p>
          <a:p>
            <a:pPr marL="0" indent="0">
              <a:buNone/>
            </a:pPr>
            <a:r>
              <a:rPr lang="en-US" sz="1800" dirty="0">
                <a:latin typeface="Comic Sans MS"/>
                <a:cs typeface="Comic Sans MS"/>
              </a:rPr>
              <a:t>Dough conditioning by producing more</a:t>
            </a:r>
          </a:p>
          <a:p>
            <a:pPr marL="0" indent="0">
              <a:buNone/>
            </a:pPr>
            <a:r>
              <a:rPr lang="en-US" sz="1800" dirty="0">
                <a:latin typeface="Comic Sans MS"/>
                <a:cs typeface="Comic Sans MS"/>
              </a:rPr>
              <a:t>uniform, make weak dough stronger </a:t>
            </a:r>
            <a:r>
              <a:rPr lang="en-US" sz="1800" dirty="0" smtClean="0">
                <a:latin typeface="Comic Sans MS"/>
                <a:cs typeface="Comic Sans MS"/>
              </a:rPr>
              <a:t>and </a:t>
            </a:r>
          </a:p>
          <a:p>
            <a:pPr marL="0" indent="0">
              <a:buNone/>
            </a:pPr>
            <a:r>
              <a:rPr lang="en-US" sz="1800" dirty="0" smtClean="0">
                <a:latin typeface="Comic Sans MS"/>
                <a:cs typeface="Comic Sans MS"/>
              </a:rPr>
              <a:t>whiter crumb </a:t>
            </a:r>
            <a:r>
              <a:rPr lang="en-US" sz="1800" dirty="0">
                <a:latin typeface="Comic Sans MS"/>
                <a:cs typeface="Comic Sans MS"/>
              </a:rPr>
              <a:t>color</a:t>
            </a:r>
            <a:r>
              <a:rPr lang="en-US" sz="1800" dirty="0" smtClean="0">
                <a:latin typeface="Comic Sans MS"/>
                <a:cs typeface="Comic Sans MS"/>
              </a:rPr>
              <a:t>.</a:t>
            </a:r>
            <a:endParaRPr lang="en-US" sz="1800" dirty="0">
              <a:latin typeface="Comic Sans MS"/>
              <a:cs typeface="Comic Sans MS"/>
            </a:endParaRPr>
          </a:p>
        </p:txBody>
      </p:sp>
      <p:sp>
        <p:nvSpPr>
          <p:cNvPr id="87043" name="Rectangle 4"/>
          <p:cNvSpPr>
            <a:spLocks noChangeArrowheads="1"/>
          </p:cNvSpPr>
          <p:nvPr/>
        </p:nvSpPr>
        <p:spPr bwMode="auto">
          <a:xfrm>
            <a:off x="304800" y="152400"/>
            <a:ext cx="8686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altLang="zh-CN" sz="3600" b="1" i="1" dirty="0" smtClean="0">
                <a:solidFill>
                  <a:srgbClr val="FF0000"/>
                </a:solidFill>
                <a:latin typeface="Comic Sans MS"/>
                <a:ea typeface="宋体" charset="0"/>
                <a:cs typeface="Comic Sans MS"/>
              </a:rPr>
              <a:t>Applications of protein engineering</a:t>
            </a:r>
            <a:endParaRPr lang="en-US" altLang="zh-CN" sz="3600" b="1" i="1" dirty="0">
              <a:solidFill>
                <a:srgbClr val="FF0000"/>
              </a:solidFill>
              <a:latin typeface="Comic Sans MS"/>
              <a:ea typeface="宋体" charset="0"/>
              <a:cs typeface="Comic Sans MS"/>
            </a:endParaRPr>
          </a:p>
        </p:txBody>
      </p:sp>
      <p:sp>
        <p:nvSpPr>
          <p:cNvPr id="87044" name="Line 6"/>
          <p:cNvSpPr>
            <a:spLocks noChangeShapeType="1"/>
          </p:cNvSpPr>
          <p:nvPr/>
        </p:nvSpPr>
        <p:spPr bwMode="auto">
          <a:xfrm>
            <a:off x="304800" y="979488"/>
            <a:ext cx="8534400" cy="0"/>
          </a:xfrm>
          <a:prstGeom prst="line">
            <a:avLst/>
          </a:prstGeom>
          <a:noFill/>
          <a:ln w="50800">
            <a:solidFill>
              <a:srgbClr val="58662E"/>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45" name="Line 14"/>
          <p:cNvSpPr>
            <a:spLocks noChangeShapeType="1"/>
          </p:cNvSpPr>
          <p:nvPr/>
        </p:nvSpPr>
        <p:spPr bwMode="auto">
          <a:xfrm>
            <a:off x="304800" y="6553200"/>
            <a:ext cx="8534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 name="Rectangle 2"/>
          <p:cNvSpPr/>
          <p:nvPr/>
        </p:nvSpPr>
        <p:spPr>
          <a:xfrm>
            <a:off x="5257800" y="2819400"/>
            <a:ext cx="3962400" cy="3416320"/>
          </a:xfrm>
          <a:prstGeom prst="rect">
            <a:avLst/>
          </a:prstGeom>
        </p:spPr>
        <p:txBody>
          <a:bodyPr wrap="square">
            <a:spAutoFit/>
          </a:bodyPr>
          <a:lstStyle/>
          <a:p>
            <a:pPr marL="0" indent="0">
              <a:buNone/>
            </a:pPr>
            <a:r>
              <a:rPr lang="en-US" b="1" dirty="0" err="1">
                <a:solidFill>
                  <a:srgbClr val="008000"/>
                </a:solidFill>
                <a:latin typeface="Comic Sans MS"/>
                <a:cs typeface="Comic Sans MS"/>
              </a:rPr>
              <a:t>Lipoxygenase</a:t>
            </a:r>
            <a:r>
              <a:rPr lang="en-US" b="1" dirty="0">
                <a:solidFill>
                  <a:srgbClr val="008000"/>
                </a:solidFill>
                <a:latin typeface="Comic Sans MS"/>
                <a:cs typeface="Comic Sans MS"/>
              </a:rPr>
              <a:t>:</a:t>
            </a:r>
          </a:p>
          <a:p>
            <a:pPr marL="0" indent="0">
              <a:buNone/>
            </a:pPr>
            <a:r>
              <a:rPr lang="en-US" dirty="0">
                <a:latin typeface="Comic Sans MS"/>
                <a:cs typeface="Comic Sans MS"/>
              </a:rPr>
              <a:t>Bleaching and strengthening dough</a:t>
            </a:r>
          </a:p>
          <a:p>
            <a:pPr marL="0" indent="0">
              <a:buNone/>
            </a:pPr>
            <a:endParaRPr lang="en-US" b="1" dirty="0" smtClean="0">
              <a:latin typeface="Comic Sans MS"/>
              <a:cs typeface="Comic Sans MS"/>
            </a:endParaRPr>
          </a:p>
          <a:p>
            <a:pPr marL="0" indent="0">
              <a:buNone/>
            </a:pPr>
            <a:r>
              <a:rPr lang="en-US" b="1" dirty="0" err="1" smtClean="0">
                <a:solidFill>
                  <a:srgbClr val="008000"/>
                </a:solidFill>
                <a:latin typeface="Comic Sans MS"/>
                <a:cs typeface="Comic Sans MS"/>
              </a:rPr>
              <a:t>Xylanase</a:t>
            </a:r>
            <a:r>
              <a:rPr lang="en-US" b="1" dirty="0">
                <a:solidFill>
                  <a:srgbClr val="008000"/>
                </a:solidFill>
                <a:latin typeface="Comic Sans MS"/>
                <a:cs typeface="Comic Sans MS"/>
              </a:rPr>
              <a:t>:</a:t>
            </a:r>
          </a:p>
          <a:p>
            <a:pPr marL="0" indent="0">
              <a:buNone/>
            </a:pPr>
            <a:r>
              <a:rPr lang="en-US" dirty="0">
                <a:latin typeface="Comic Sans MS"/>
                <a:cs typeface="Comic Sans MS"/>
              </a:rPr>
              <a:t>Dough conditioning, Easier dough </a:t>
            </a:r>
            <a:r>
              <a:rPr lang="en-US" dirty="0" smtClean="0">
                <a:latin typeface="Comic Sans MS"/>
                <a:cs typeface="Comic Sans MS"/>
              </a:rPr>
              <a:t>handling and </a:t>
            </a:r>
            <a:r>
              <a:rPr lang="en-US" dirty="0">
                <a:latin typeface="Comic Sans MS"/>
                <a:cs typeface="Comic Sans MS"/>
              </a:rPr>
              <a:t>improved crumb structure</a:t>
            </a:r>
          </a:p>
          <a:p>
            <a:pPr marL="0" indent="0">
              <a:buNone/>
            </a:pPr>
            <a:endParaRPr lang="en-US" b="1" dirty="0" smtClean="0">
              <a:latin typeface="Comic Sans MS"/>
              <a:cs typeface="Comic Sans MS"/>
            </a:endParaRPr>
          </a:p>
          <a:p>
            <a:pPr marL="0" indent="0">
              <a:buNone/>
            </a:pPr>
            <a:r>
              <a:rPr lang="en-US" b="1" dirty="0" smtClean="0">
                <a:solidFill>
                  <a:srgbClr val="008000"/>
                </a:solidFill>
                <a:latin typeface="Comic Sans MS"/>
                <a:cs typeface="Comic Sans MS"/>
              </a:rPr>
              <a:t>Protease</a:t>
            </a:r>
            <a:r>
              <a:rPr lang="en-US" b="1" dirty="0">
                <a:solidFill>
                  <a:srgbClr val="008000"/>
                </a:solidFill>
                <a:latin typeface="Comic Sans MS"/>
                <a:cs typeface="Comic Sans MS"/>
              </a:rPr>
              <a:t>:</a:t>
            </a:r>
          </a:p>
          <a:p>
            <a:pPr marL="0" indent="0">
              <a:buNone/>
            </a:pPr>
            <a:r>
              <a:rPr lang="en-US" dirty="0">
                <a:latin typeface="Comic Sans MS"/>
                <a:cs typeface="Comic Sans MS"/>
              </a:rPr>
              <a:t>Weakens the gluten to provide the </a:t>
            </a:r>
            <a:r>
              <a:rPr lang="en-US" dirty="0" smtClean="0">
                <a:latin typeface="Comic Sans MS"/>
                <a:cs typeface="Comic Sans MS"/>
              </a:rPr>
              <a:t>plastic properties </a:t>
            </a:r>
            <a:r>
              <a:rPr lang="en-US" dirty="0">
                <a:latin typeface="Comic Sans MS"/>
                <a:cs typeface="Comic Sans MS"/>
              </a:rPr>
              <a:t>required in dough for biscuits</a:t>
            </a:r>
            <a:endParaRPr lang="en-US" altLang="zh-CN" dirty="0">
              <a:solidFill>
                <a:srgbClr val="008000"/>
              </a:solidFill>
              <a:latin typeface="Comic Sans MS"/>
              <a:ea typeface="宋体" charset="0"/>
              <a:cs typeface="Comic Sans MS"/>
            </a:endParaRPr>
          </a:p>
        </p:txBody>
      </p:sp>
    </p:spTree>
    <p:extLst>
      <p:ext uri="{BB962C8B-B14F-4D97-AF65-F5344CB8AC3E}">
        <p14:creationId xmlns:p14="http://schemas.microsoft.com/office/powerpoint/2010/main" val="533280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4294967295"/>
          </p:nvPr>
        </p:nvSpPr>
        <p:spPr>
          <a:xfrm>
            <a:off x="304800" y="2209800"/>
            <a:ext cx="8610600" cy="990600"/>
          </a:xfrm>
        </p:spPr>
        <p:txBody>
          <a:bodyPr/>
          <a:lstStyle/>
          <a:p>
            <a:pPr lvl="1" eaLnBrk="1" hangingPunct="1">
              <a:buFont typeface="Arial"/>
              <a:buChar char="•"/>
            </a:pPr>
            <a:r>
              <a:rPr lang="en-US" altLang="zh-CN" dirty="0" smtClean="0">
                <a:solidFill>
                  <a:srgbClr val="0000FF"/>
                </a:solidFill>
                <a:latin typeface="Comic Sans MS"/>
                <a:ea typeface="宋体" charset="0"/>
                <a:cs typeface="Comic Sans MS"/>
              </a:rPr>
              <a:t>How to improve or change the properties of proteins?</a:t>
            </a:r>
            <a:endParaRPr lang="en-US" altLang="zh-CN" dirty="0">
              <a:solidFill>
                <a:srgbClr val="0000FF"/>
              </a:solidFill>
              <a:latin typeface="Comic Sans MS"/>
              <a:ea typeface="宋体" charset="0"/>
              <a:cs typeface="Comic Sans MS"/>
            </a:endParaRPr>
          </a:p>
        </p:txBody>
      </p:sp>
      <p:sp>
        <p:nvSpPr>
          <p:cNvPr id="87043" name="Rectangle 4"/>
          <p:cNvSpPr>
            <a:spLocks noChangeArrowheads="1"/>
          </p:cNvSpPr>
          <p:nvPr/>
        </p:nvSpPr>
        <p:spPr bwMode="auto">
          <a:xfrm>
            <a:off x="304800" y="152400"/>
            <a:ext cx="8534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altLang="zh-CN" sz="3600" b="1" i="1" dirty="0">
                <a:latin typeface="Times New Roman" charset="0"/>
                <a:ea typeface="宋体" charset="0"/>
                <a:cs typeface="宋体" charset="0"/>
              </a:rPr>
              <a:t>Strategies </a:t>
            </a:r>
            <a:r>
              <a:rPr lang="en-US" altLang="zh-CN" sz="3600" b="1" i="1" dirty="0" smtClean="0">
                <a:latin typeface="Times New Roman" charset="0"/>
                <a:ea typeface="宋体" charset="0"/>
                <a:cs typeface="宋体" charset="0"/>
              </a:rPr>
              <a:t>of </a:t>
            </a:r>
            <a:r>
              <a:rPr lang="en-US" altLang="zh-CN" sz="3600" b="1" i="1" dirty="0">
                <a:latin typeface="Times New Roman" charset="0"/>
                <a:ea typeface="宋体" charset="0"/>
                <a:cs typeface="宋体" charset="0"/>
              </a:rPr>
              <a:t>protein engineering research</a:t>
            </a:r>
          </a:p>
        </p:txBody>
      </p:sp>
      <p:sp>
        <p:nvSpPr>
          <p:cNvPr id="87044" name="Line 6"/>
          <p:cNvSpPr>
            <a:spLocks noChangeShapeType="1"/>
          </p:cNvSpPr>
          <p:nvPr/>
        </p:nvSpPr>
        <p:spPr bwMode="auto">
          <a:xfrm>
            <a:off x="304800" y="979488"/>
            <a:ext cx="8534400" cy="0"/>
          </a:xfrm>
          <a:prstGeom prst="line">
            <a:avLst/>
          </a:prstGeom>
          <a:noFill/>
          <a:ln w="50800">
            <a:solidFill>
              <a:srgbClr val="58662E"/>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7045" name="Line 14"/>
          <p:cNvSpPr>
            <a:spLocks noChangeShapeType="1"/>
          </p:cNvSpPr>
          <p:nvPr/>
        </p:nvSpPr>
        <p:spPr bwMode="auto">
          <a:xfrm>
            <a:off x="304800" y="6553200"/>
            <a:ext cx="8534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61807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2">
                                            <p:txEl>
                                              <p:pRg st="0" end="0"/>
                                            </p:txEl>
                                          </p:spTgt>
                                        </p:tgtEl>
                                        <p:attrNameLst>
                                          <p:attrName>style.visibility</p:attrName>
                                        </p:attrNameLst>
                                      </p:cBhvr>
                                      <p:to>
                                        <p:strVal val="visible"/>
                                      </p:to>
                                    </p:set>
                                    <p:anim calcmode="lin" valueType="num">
                                      <p:cBhvr additive="base">
                                        <p:cTn id="7" dur="500" fill="hold"/>
                                        <p:tgtEl>
                                          <p:spTgt spid="870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0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4"/>
          <p:cNvSpPr txBox="1">
            <a:spLocks noChangeArrowheads="1"/>
          </p:cNvSpPr>
          <p:nvPr/>
        </p:nvSpPr>
        <p:spPr bwMode="auto">
          <a:xfrm>
            <a:off x="838200" y="609600"/>
            <a:ext cx="7467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150" indent="-4763"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r>
              <a:rPr lang="en-US" altLang="zh-CN" sz="3200" b="1" i="1" dirty="0">
                <a:latin typeface="Times New Roman" charset="0"/>
                <a:ea typeface="宋体" charset="0"/>
                <a:cs typeface="宋体" charset="0"/>
              </a:rPr>
              <a:t>Strategies of protein engineering </a:t>
            </a:r>
            <a:r>
              <a:rPr lang="en-US" altLang="zh-CN" sz="3200" b="1" i="1" dirty="0" smtClean="0">
                <a:latin typeface="Times New Roman" charset="0"/>
                <a:ea typeface="宋体" charset="0"/>
                <a:cs typeface="宋体" charset="0"/>
              </a:rPr>
              <a:t>research</a:t>
            </a:r>
            <a:endParaRPr lang="en-US" altLang="zh-CN" sz="3200" b="1" i="1" dirty="0">
              <a:latin typeface="Times New Roman" charset="0"/>
              <a:ea typeface="宋体" charset="0"/>
              <a:cs typeface="宋体" charset="0"/>
            </a:endParaRPr>
          </a:p>
        </p:txBody>
      </p:sp>
      <p:sp>
        <p:nvSpPr>
          <p:cNvPr id="110595" name="Text Box 7"/>
          <p:cNvSpPr txBox="1">
            <a:spLocks noChangeArrowheads="1"/>
          </p:cNvSpPr>
          <p:nvPr/>
        </p:nvSpPr>
        <p:spPr bwMode="auto">
          <a:xfrm>
            <a:off x="1709738" y="2571750"/>
            <a:ext cx="11144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r>
              <a:rPr lang="en-US" altLang="en-US" sz="3200" b="1" dirty="0">
                <a:latin typeface="Comic Sans MS" pitchFamily="66" charset="0"/>
                <a:ea typeface="ヒラギノ角ゴ Pro W3" pitchFamily="84" charset="-128"/>
              </a:rPr>
              <a:t>DNA</a:t>
            </a:r>
          </a:p>
        </p:txBody>
      </p:sp>
      <p:sp>
        <p:nvSpPr>
          <p:cNvPr id="110596" name="Text Box 8"/>
          <p:cNvSpPr txBox="1">
            <a:spLocks noChangeArrowheads="1"/>
          </p:cNvSpPr>
          <p:nvPr/>
        </p:nvSpPr>
        <p:spPr bwMode="auto">
          <a:xfrm>
            <a:off x="3951288" y="2571750"/>
            <a:ext cx="108108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r>
              <a:rPr lang="en-US" altLang="en-US" sz="3200" b="1">
                <a:latin typeface="Comic Sans MS" pitchFamily="66" charset="0"/>
                <a:ea typeface="ヒラギノ角ゴ Pro W3" pitchFamily="84" charset="-128"/>
              </a:rPr>
              <a:t>RNA</a:t>
            </a:r>
          </a:p>
        </p:txBody>
      </p:sp>
      <p:sp>
        <p:nvSpPr>
          <p:cNvPr id="110597" name="Text Box 9"/>
          <p:cNvSpPr txBox="1">
            <a:spLocks noChangeArrowheads="1"/>
          </p:cNvSpPr>
          <p:nvPr/>
        </p:nvSpPr>
        <p:spPr bwMode="auto">
          <a:xfrm>
            <a:off x="6302375" y="2573338"/>
            <a:ext cx="15700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r>
              <a:rPr lang="en-US" altLang="en-US" sz="3200" b="1">
                <a:latin typeface="Comic Sans MS" pitchFamily="66" charset="0"/>
                <a:ea typeface="ヒラギノ角ゴ Pro W3" pitchFamily="84" charset="-128"/>
              </a:rPr>
              <a:t>Protein</a:t>
            </a:r>
          </a:p>
        </p:txBody>
      </p:sp>
      <p:sp>
        <p:nvSpPr>
          <p:cNvPr id="110598" name="Line 11"/>
          <p:cNvSpPr>
            <a:spLocks noChangeShapeType="1"/>
          </p:cNvSpPr>
          <p:nvPr/>
        </p:nvSpPr>
        <p:spPr bwMode="auto">
          <a:xfrm>
            <a:off x="2886075" y="2901950"/>
            <a:ext cx="838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9" name="Text Box 12"/>
          <p:cNvSpPr txBox="1">
            <a:spLocks noChangeArrowheads="1"/>
          </p:cNvSpPr>
          <p:nvPr/>
        </p:nvSpPr>
        <p:spPr bwMode="auto">
          <a:xfrm>
            <a:off x="2503488" y="2343150"/>
            <a:ext cx="17573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r>
              <a:rPr lang="en-US" altLang="en-US" sz="2000" b="1" dirty="0">
                <a:latin typeface="Comic Sans MS" pitchFamily="66" charset="0"/>
                <a:ea typeface="ヒラギノ角ゴ Pro W3" pitchFamily="84" charset="-128"/>
              </a:rPr>
              <a:t>transcription</a:t>
            </a:r>
          </a:p>
        </p:txBody>
      </p:sp>
      <p:sp>
        <p:nvSpPr>
          <p:cNvPr id="110600" name="Line 14"/>
          <p:cNvSpPr>
            <a:spLocks noChangeShapeType="1"/>
          </p:cNvSpPr>
          <p:nvPr/>
        </p:nvSpPr>
        <p:spPr bwMode="auto">
          <a:xfrm>
            <a:off x="5237163" y="2901950"/>
            <a:ext cx="8382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01" name="Text Box 15"/>
          <p:cNvSpPr txBox="1">
            <a:spLocks noChangeArrowheads="1"/>
          </p:cNvSpPr>
          <p:nvPr/>
        </p:nvSpPr>
        <p:spPr bwMode="auto">
          <a:xfrm>
            <a:off x="5018088" y="2343150"/>
            <a:ext cx="1504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r>
              <a:rPr lang="en-US" altLang="en-US" sz="2000" b="1" dirty="0">
                <a:latin typeface="Comic Sans MS" pitchFamily="66" charset="0"/>
                <a:ea typeface="ヒラギノ角ゴ Pro W3" pitchFamily="84" charset="-128"/>
              </a:rPr>
              <a:t>translation</a:t>
            </a:r>
          </a:p>
        </p:txBody>
      </p:sp>
      <p:sp>
        <p:nvSpPr>
          <p:cNvPr id="110602" name="Freeform 16"/>
          <p:cNvSpPr>
            <a:spLocks/>
          </p:cNvSpPr>
          <p:nvPr/>
        </p:nvSpPr>
        <p:spPr bwMode="auto">
          <a:xfrm>
            <a:off x="1525588" y="3257550"/>
            <a:ext cx="1460500" cy="927100"/>
          </a:xfrm>
          <a:custGeom>
            <a:avLst/>
            <a:gdLst>
              <a:gd name="T0" fmla="*/ 2147483647 w 920"/>
              <a:gd name="T1" fmla="*/ 0 h 584"/>
              <a:gd name="T2" fmla="*/ 2147483647 w 920"/>
              <a:gd name="T3" fmla="*/ 2147483647 h 584"/>
              <a:gd name="T4" fmla="*/ 2147483647 w 920"/>
              <a:gd name="T5" fmla="*/ 2147483647 h 584"/>
              <a:gd name="T6" fmla="*/ 2147483647 w 920"/>
              <a:gd name="T7" fmla="*/ 2147483647 h 584"/>
              <a:gd name="T8" fmla="*/ 2147483647 w 920"/>
              <a:gd name="T9" fmla="*/ 0 h 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0" h="584">
                <a:moveTo>
                  <a:pt x="760" y="0"/>
                </a:moveTo>
                <a:cubicBezTo>
                  <a:pt x="840" y="168"/>
                  <a:pt x="920" y="336"/>
                  <a:pt x="856" y="432"/>
                </a:cubicBezTo>
                <a:cubicBezTo>
                  <a:pt x="792" y="528"/>
                  <a:pt x="512" y="584"/>
                  <a:pt x="376" y="576"/>
                </a:cubicBezTo>
                <a:cubicBezTo>
                  <a:pt x="240" y="568"/>
                  <a:pt x="80" y="480"/>
                  <a:pt x="40" y="384"/>
                </a:cubicBezTo>
                <a:cubicBezTo>
                  <a:pt x="0" y="288"/>
                  <a:pt x="112" y="64"/>
                  <a:pt x="136" y="0"/>
                </a:cubicBezTo>
              </a:path>
            </a:pathLst>
          </a:custGeom>
          <a:noFill/>
          <a:ln w="57150" cmpd="sng">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03" name="Text Box 17"/>
          <p:cNvSpPr txBox="1">
            <a:spLocks noChangeArrowheads="1"/>
          </p:cNvSpPr>
          <p:nvPr/>
        </p:nvSpPr>
        <p:spPr bwMode="auto">
          <a:xfrm>
            <a:off x="1665288" y="4324350"/>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r>
              <a:rPr lang="en-US" altLang="en-US" sz="2000" b="1">
                <a:latin typeface="Comic Sans MS" pitchFamily="66" charset="0"/>
                <a:ea typeface="ヒラギノ角ゴ Pro W3" pitchFamily="84" charset="-128"/>
              </a:rPr>
              <a:t>replication</a:t>
            </a:r>
          </a:p>
        </p:txBody>
      </p:sp>
      <p:sp>
        <p:nvSpPr>
          <p:cNvPr id="12" name="Line 6"/>
          <p:cNvSpPr>
            <a:spLocks noChangeShapeType="1"/>
          </p:cNvSpPr>
          <p:nvPr/>
        </p:nvSpPr>
        <p:spPr bwMode="auto">
          <a:xfrm>
            <a:off x="304800" y="1279525"/>
            <a:ext cx="8534400" cy="0"/>
          </a:xfrm>
          <a:prstGeom prst="line">
            <a:avLst/>
          </a:prstGeom>
          <a:noFill/>
          <a:ln w="50800">
            <a:solidFill>
              <a:srgbClr val="58662E"/>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a:latin typeface="+mn-ea"/>
            </a:endParaRPr>
          </a:p>
        </p:txBody>
      </p:sp>
      <p:sp>
        <p:nvSpPr>
          <p:cNvPr id="2" name="Rectangle 1"/>
          <p:cNvSpPr/>
          <p:nvPr/>
        </p:nvSpPr>
        <p:spPr>
          <a:xfrm>
            <a:off x="838200" y="1447800"/>
            <a:ext cx="6858000" cy="461665"/>
          </a:xfrm>
          <a:prstGeom prst="rect">
            <a:avLst/>
          </a:prstGeom>
        </p:spPr>
        <p:txBody>
          <a:bodyPr wrap="square">
            <a:spAutoFit/>
          </a:bodyPr>
          <a:lstStyle/>
          <a:p>
            <a:pPr eaLnBrk="1" hangingPunct="1"/>
            <a:r>
              <a:rPr lang="en-US" altLang="en-US" sz="2400" dirty="0">
                <a:solidFill>
                  <a:srgbClr val="0000FF"/>
                </a:solidFill>
                <a:latin typeface="Comic Sans MS"/>
                <a:cs typeface="Comic Sans MS"/>
              </a:rPr>
              <a:t>Central Dogma: Information flow in cells</a:t>
            </a:r>
          </a:p>
        </p:txBody>
      </p:sp>
    </p:spTree>
    <p:extLst>
      <p:ext uri="{BB962C8B-B14F-4D97-AF65-F5344CB8AC3E}">
        <p14:creationId xmlns:p14="http://schemas.microsoft.com/office/powerpoint/2010/main" val="12067029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10_11GeneticCodeDiction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260350"/>
            <a:ext cx="8548687"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6" name="Text Box 4"/>
          <p:cNvSpPr txBox="1">
            <a:spLocks noChangeArrowheads="1"/>
          </p:cNvSpPr>
          <p:nvPr/>
        </p:nvSpPr>
        <p:spPr bwMode="auto">
          <a:xfrm>
            <a:off x="3381375" y="312738"/>
            <a:ext cx="3381375" cy="22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80000"/>
              </a:lnSpc>
            </a:pPr>
            <a:r>
              <a:rPr lang="en-US" altLang="zh-CN" sz="1400" b="1">
                <a:ea typeface="宋体" charset="-122"/>
              </a:rPr>
              <a:t>Second base of RNA codon</a:t>
            </a:r>
          </a:p>
        </p:txBody>
      </p:sp>
      <p:sp>
        <p:nvSpPr>
          <p:cNvPr id="120837" name="Text Box 5"/>
          <p:cNvSpPr txBox="1">
            <a:spLocks noChangeArrowheads="1"/>
          </p:cNvSpPr>
          <p:nvPr/>
        </p:nvSpPr>
        <p:spPr bwMode="auto">
          <a:xfrm rot="-5400000">
            <a:off x="-631825" y="3462338"/>
            <a:ext cx="2149475"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80000"/>
              </a:lnSpc>
            </a:pPr>
            <a:r>
              <a:rPr lang="en-US" altLang="zh-CN" sz="1400" b="1">
                <a:ea typeface="宋体" charset="-122"/>
              </a:rPr>
              <a:t>First base of RNA codon</a:t>
            </a:r>
          </a:p>
        </p:txBody>
      </p:sp>
      <p:sp>
        <p:nvSpPr>
          <p:cNvPr id="120838" name="Text Box 3"/>
          <p:cNvSpPr txBox="1">
            <a:spLocks noChangeArrowheads="1"/>
          </p:cNvSpPr>
          <p:nvPr/>
        </p:nvSpPr>
        <p:spPr bwMode="auto">
          <a:xfrm>
            <a:off x="1603375" y="1008063"/>
            <a:ext cx="1217613"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Phenylalanine</a:t>
            </a:r>
          </a:p>
          <a:p>
            <a:r>
              <a:rPr lang="en-US" altLang="zh-CN" sz="1400" b="1">
                <a:ea typeface="宋体" charset="-122"/>
              </a:rPr>
              <a:t>(Phe)</a:t>
            </a:r>
          </a:p>
        </p:txBody>
      </p:sp>
      <p:sp>
        <p:nvSpPr>
          <p:cNvPr id="120839" name="Text Box 5"/>
          <p:cNvSpPr txBox="1">
            <a:spLocks noChangeArrowheads="1"/>
          </p:cNvSpPr>
          <p:nvPr/>
        </p:nvSpPr>
        <p:spPr bwMode="auto">
          <a:xfrm>
            <a:off x="1603375" y="1673225"/>
            <a:ext cx="7413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Leucine</a:t>
            </a:r>
          </a:p>
          <a:p>
            <a:r>
              <a:rPr lang="en-US" altLang="zh-CN" sz="1400" b="1">
                <a:ea typeface="宋体" charset="-122"/>
              </a:rPr>
              <a:t>(Leu)</a:t>
            </a:r>
          </a:p>
        </p:txBody>
      </p:sp>
      <p:sp>
        <p:nvSpPr>
          <p:cNvPr id="120840" name="Text Box 6"/>
          <p:cNvSpPr txBox="1">
            <a:spLocks noChangeArrowheads="1"/>
          </p:cNvSpPr>
          <p:nvPr/>
        </p:nvSpPr>
        <p:spPr bwMode="auto">
          <a:xfrm>
            <a:off x="7140575" y="998538"/>
            <a:ext cx="8032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Cysteine</a:t>
            </a:r>
          </a:p>
          <a:p>
            <a:r>
              <a:rPr lang="en-US" altLang="zh-CN" sz="1400" b="1">
                <a:ea typeface="宋体" charset="-122"/>
              </a:rPr>
              <a:t>(Cys)</a:t>
            </a:r>
          </a:p>
        </p:txBody>
      </p:sp>
      <p:sp>
        <p:nvSpPr>
          <p:cNvPr id="120841" name="Text Box 7"/>
          <p:cNvSpPr txBox="1">
            <a:spLocks noChangeArrowheads="1"/>
          </p:cNvSpPr>
          <p:nvPr/>
        </p:nvSpPr>
        <p:spPr bwMode="auto">
          <a:xfrm>
            <a:off x="1616075" y="2727325"/>
            <a:ext cx="8048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Leucine</a:t>
            </a:r>
          </a:p>
          <a:p>
            <a:r>
              <a:rPr lang="en-US" altLang="zh-CN" sz="1400" b="1">
                <a:ea typeface="宋体" charset="-122"/>
              </a:rPr>
              <a:t>(Leu)</a:t>
            </a:r>
          </a:p>
        </p:txBody>
      </p:sp>
      <p:sp>
        <p:nvSpPr>
          <p:cNvPr id="120842" name="Text Box 8"/>
          <p:cNvSpPr txBox="1">
            <a:spLocks noChangeArrowheads="1"/>
          </p:cNvSpPr>
          <p:nvPr/>
        </p:nvSpPr>
        <p:spPr bwMode="auto">
          <a:xfrm>
            <a:off x="1603375" y="3960813"/>
            <a:ext cx="922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Isoleucine</a:t>
            </a:r>
          </a:p>
          <a:p>
            <a:r>
              <a:rPr lang="en-US" altLang="zh-CN" sz="1400" b="1">
                <a:ea typeface="宋体" charset="-122"/>
              </a:rPr>
              <a:t>(Ile)</a:t>
            </a:r>
          </a:p>
        </p:txBody>
      </p:sp>
      <p:sp>
        <p:nvSpPr>
          <p:cNvPr id="120843" name="Text Box 9"/>
          <p:cNvSpPr txBox="1">
            <a:spLocks noChangeArrowheads="1"/>
          </p:cNvSpPr>
          <p:nvPr/>
        </p:nvSpPr>
        <p:spPr bwMode="auto">
          <a:xfrm>
            <a:off x="1597025" y="5529263"/>
            <a:ext cx="5461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Valine</a:t>
            </a:r>
          </a:p>
          <a:p>
            <a:r>
              <a:rPr lang="en-US" altLang="zh-CN" sz="1400" b="1">
                <a:ea typeface="宋体" charset="-122"/>
              </a:rPr>
              <a:t>(Val)</a:t>
            </a:r>
          </a:p>
        </p:txBody>
      </p:sp>
      <p:sp>
        <p:nvSpPr>
          <p:cNvPr id="120844" name="Text Box 10"/>
          <p:cNvSpPr txBox="1">
            <a:spLocks noChangeArrowheads="1"/>
          </p:cNvSpPr>
          <p:nvPr/>
        </p:nvSpPr>
        <p:spPr bwMode="auto">
          <a:xfrm>
            <a:off x="1616075" y="4664075"/>
            <a:ext cx="9969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Met or start</a:t>
            </a:r>
          </a:p>
        </p:txBody>
      </p:sp>
      <p:sp>
        <p:nvSpPr>
          <p:cNvPr id="120845" name="Text Box 11"/>
          <p:cNvSpPr txBox="1">
            <a:spLocks noChangeArrowheads="1"/>
          </p:cNvSpPr>
          <p:nvPr/>
        </p:nvSpPr>
        <p:spPr bwMode="auto">
          <a:xfrm>
            <a:off x="3616325" y="1331913"/>
            <a:ext cx="639763"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Serine</a:t>
            </a:r>
          </a:p>
          <a:p>
            <a:r>
              <a:rPr lang="en-US" altLang="zh-CN" sz="1400" b="1">
                <a:ea typeface="宋体" charset="-122"/>
              </a:rPr>
              <a:t>(Ser)</a:t>
            </a:r>
          </a:p>
        </p:txBody>
      </p:sp>
      <p:sp>
        <p:nvSpPr>
          <p:cNvPr id="120846" name="Text Box 12"/>
          <p:cNvSpPr txBox="1">
            <a:spLocks noChangeArrowheads="1"/>
          </p:cNvSpPr>
          <p:nvPr/>
        </p:nvSpPr>
        <p:spPr bwMode="auto">
          <a:xfrm>
            <a:off x="3635375" y="2725738"/>
            <a:ext cx="647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Proline</a:t>
            </a:r>
          </a:p>
          <a:p>
            <a:r>
              <a:rPr lang="en-US" altLang="zh-CN" sz="1400" b="1">
                <a:ea typeface="宋体" charset="-122"/>
              </a:rPr>
              <a:t>(Pro)</a:t>
            </a:r>
          </a:p>
        </p:txBody>
      </p:sp>
      <p:sp>
        <p:nvSpPr>
          <p:cNvPr id="120847" name="Text Box 13"/>
          <p:cNvSpPr txBox="1">
            <a:spLocks noChangeArrowheads="1"/>
          </p:cNvSpPr>
          <p:nvPr/>
        </p:nvSpPr>
        <p:spPr bwMode="auto">
          <a:xfrm>
            <a:off x="3629025" y="4125913"/>
            <a:ext cx="90963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Threonine</a:t>
            </a:r>
          </a:p>
          <a:p>
            <a:r>
              <a:rPr lang="en-US" altLang="zh-CN" sz="1400" b="1">
                <a:ea typeface="宋体" charset="-122"/>
              </a:rPr>
              <a:t>(Thr)</a:t>
            </a:r>
          </a:p>
        </p:txBody>
      </p:sp>
      <p:sp>
        <p:nvSpPr>
          <p:cNvPr id="120848" name="Text Box 14"/>
          <p:cNvSpPr txBox="1">
            <a:spLocks noChangeArrowheads="1"/>
          </p:cNvSpPr>
          <p:nvPr/>
        </p:nvSpPr>
        <p:spPr bwMode="auto">
          <a:xfrm>
            <a:off x="5337175" y="1027113"/>
            <a:ext cx="84931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Tyrosine</a:t>
            </a:r>
          </a:p>
          <a:p>
            <a:r>
              <a:rPr lang="en-US" altLang="zh-CN" sz="1400" b="1">
                <a:ea typeface="宋体" charset="-122"/>
              </a:rPr>
              <a:t>(Tyr)</a:t>
            </a:r>
          </a:p>
        </p:txBody>
      </p:sp>
      <p:sp>
        <p:nvSpPr>
          <p:cNvPr id="120849" name="Text Box 15"/>
          <p:cNvSpPr txBox="1">
            <a:spLocks noChangeArrowheads="1"/>
          </p:cNvSpPr>
          <p:nvPr/>
        </p:nvSpPr>
        <p:spPr bwMode="auto">
          <a:xfrm>
            <a:off x="5337175" y="2417763"/>
            <a:ext cx="79692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Histidine</a:t>
            </a:r>
          </a:p>
          <a:p>
            <a:r>
              <a:rPr lang="en-US" altLang="zh-CN" sz="1400" b="1">
                <a:ea typeface="宋体" charset="-122"/>
              </a:rPr>
              <a:t>(His)</a:t>
            </a:r>
          </a:p>
        </p:txBody>
      </p:sp>
      <p:sp>
        <p:nvSpPr>
          <p:cNvPr id="120850" name="Text Box 16"/>
          <p:cNvSpPr txBox="1">
            <a:spLocks noChangeArrowheads="1"/>
          </p:cNvSpPr>
          <p:nvPr/>
        </p:nvSpPr>
        <p:spPr bwMode="auto">
          <a:xfrm>
            <a:off x="5337175" y="3048000"/>
            <a:ext cx="892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Glutamine</a:t>
            </a:r>
          </a:p>
          <a:p>
            <a:r>
              <a:rPr lang="en-US" altLang="zh-CN" sz="1400" b="1">
                <a:ea typeface="宋体" charset="-122"/>
              </a:rPr>
              <a:t>(Gln)</a:t>
            </a:r>
          </a:p>
        </p:txBody>
      </p:sp>
      <p:sp>
        <p:nvSpPr>
          <p:cNvPr id="120851" name="Text Box 17"/>
          <p:cNvSpPr txBox="1">
            <a:spLocks noChangeArrowheads="1"/>
          </p:cNvSpPr>
          <p:nvPr/>
        </p:nvSpPr>
        <p:spPr bwMode="auto">
          <a:xfrm>
            <a:off x="5349875" y="3811588"/>
            <a:ext cx="96996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Asparagine</a:t>
            </a:r>
          </a:p>
          <a:p>
            <a:r>
              <a:rPr lang="en-US" altLang="zh-CN" sz="1400" b="1">
                <a:ea typeface="宋体" charset="-122"/>
              </a:rPr>
              <a:t>(Asn)</a:t>
            </a:r>
          </a:p>
        </p:txBody>
      </p:sp>
      <p:sp>
        <p:nvSpPr>
          <p:cNvPr id="120852" name="Text Box 18"/>
          <p:cNvSpPr txBox="1">
            <a:spLocks noChangeArrowheads="1"/>
          </p:cNvSpPr>
          <p:nvPr/>
        </p:nvSpPr>
        <p:spPr bwMode="auto">
          <a:xfrm>
            <a:off x="3629025" y="5516563"/>
            <a:ext cx="6746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Alanine</a:t>
            </a:r>
          </a:p>
          <a:p>
            <a:r>
              <a:rPr lang="en-US" altLang="zh-CN" sz="1400" b="1">
                <a:ea typeface="宋体" charset="-122"/>
              </a:rPr>
              <a:t>(Ala)</a:t>
            </a:r>
          </a:p>
        </p:txBody>
      </p:sp>
      <p:sp>
        <p:nvSpPr>
          <p:cNvPr id="120853" name="Text Box 19"/>
          <p:cNvSpPr txBox="1">
            <a:spLocks noChangeArrowheads="1"/>
          </p:cNvSpPr>
          <p:nvPr/>
        </p:nvSpPr>
        <p:spPr bwMode="auto">
          <a:xfrm>
            <a:off x="5375275" y="1544638"/>
            <a:ext cx="436563"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Stop</a:t>
            </a:r>
          </a:p>
        </p:txBody>
      </p:sp>
      <p:sp>
        <p:nvSpPr>
          <p:cNvPr id="120854" name="Text Box 20"/>
          <p:cNvSpPr txBox="1">
            <a:spLocks noChangeArrowheads="1"/>
          </p:cNvSpPr>
          <p:nvPr/>
        </p:nvSpPr>
        <p:spPr bwMode="auto">
          <a:xfrm>
            <a:off x="6937375" y="1544638"/>
            <a:ext cx="436563"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Stop</a:t>
            </a:r>
          </a:p>
        </p:txBody>
      </p:sp>
      <p:sp>
        <p:nvSpPr>
          <p:cNvPr id="120855" name="Text Box 21"/>
          <p:cNvSpPr txBox="1">
            <a:spLocks noChangeArrowheads="1"/>
          </p:cNvSpPr>
          <p:nvPr/>
        </p:nvSpPr>
        <p:spPr bwMode="auto">
          <a:xfrm>
            <a:off x="5387975" y="1868488"/>
            <a:ext cx="436563"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Stop</a:t>
            </a:r>
          </a:p>
        </p:txBody>
      </p:sp>
      <p:sp>
        <p:nvSpPr>
          <p:cNvPr id="120856" name="Text Box 22"/>
          <p:cNvSpPr txBox="1">
            <a:spLocks noChangeArrowheads="1"/>
          </p:cNvSpPr>
          <p:nvPr/>
        </p:nvSpPr>
        <p:spPr bwMode="auto">
          <a:xfrm>
            <a:off x="5343525" y="5856288"/>
            <a:ext cx="88741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Glutamic</a:t>
            </a:r>
          </a:p>
          <a:p>
            <a:r>
              <a:rPr lang="en-US" altLang="zh-CN" sz="1400" b="1">
                <a:ea typeface="宋体" charset="-122"/>
              </a:rPr>
              <a:t>acid (Glu)</a:t>
            </a:r>
          </a:p>
        </p:txBody>
      </p:sp>
      <p:sp>
        <p:nvSpPr>
          <p:cNvPr id="120857" name="Text Box 23"/>
          <p:cNvSpPr txBox="1">
            <a:spLocks noChangeArrowheads="1"/>
          </p:cNvSpPr>
          <p:nvPr/>
        </p:nvSpPr>
        <p:spPr bwMode="auto">
          <a:xfrm>
            <a:off x="5330825" y="5202238"/>
            <a:ext cx="9572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Aspartic</a:t>
            </a:r>
          </a:p>
          <a:p>
            <a:r>
              <a:rPr lang="en-US" altLang="zh-CN" sz="1400" b="1">
                <a:ea typeface="宋体" charset="-122"/>
              </a:rPr>
              <a:t>acid (Asp)</a:t>
            </a:r>
          </a:p>
        </p:txBody>
      </p:sp>
      <p:sp>
        <p:nvSpPr>
          <p:cNvPr id="120858" name="Text Box 24"/>
          <p:cNvSpPr txBox="1">
            <a:spLocks noChangeArrowheads="1"/>
          </p:cNvSpPr>
          <p:nvPr/>
        </p:nvSpPr>
        <p:spPr bwMode="auto">
          <a:xfrm>
            <a:off x="5337175" y="4452938"/>
            <a:ext cx="73501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Lysine</a:t>
            </a:r>
          </a:p>
          <a:p>
            <a:r>
              <a:rPr lang="en-US" altLang="zh-CN" sz="1400" b="1">
                <a:ea typeface="宋体" charset="-122"/>
              </a:rPr>
              <a:t>(Lys)</a:t>
            </a:r>
          </a:p>
        </p:txBody>
      </p:sp>
      <p:sp>
        <p:nvSpPr>
          <p:cNvPr id="120859" name="Text Box 25"/>
          <p:cNvSpPr txBox="1">
            <a:spLocks noChangeArrowheads="1"/>
          </p:cNvSpPr>
          <p:nvPr/>
        </p:nvSpPr>
        <p:spPr bwMode="auto">
          <a:xfrm>
            <a:off x="7134225" y="2725738"/>
            <a:ext cx="8032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Arginine</a:t>
            </a:r>
          </a:p>
          <a:p>
            <a:r>
              <a:rPr lang="en-US" altLang="zh-CN" sz="1400" b="1">
                <a:ea typeface="宋体" charset="-122"/>
              </a:rPr>
              <a:t>(Arg)</a:t>
            </a:r>
          </a:p>
        </p:txBody>
      </p:sp>
      <p:sp>
        <p:nvSpPr>
          <p:cNvPr id="120860" name="Text Box 26"/>
          <p:cNvSpPr txBox="1">
            <a:spLocks noChangeArrowheads="1"/>
          </p:cNvSpPr>
          <p:nvPr/>
        </p:nvSpPr>
        <p:spPr bwMode="auto">
          <a:xfrm>
            <a:off x="6861175" y="1865313"/>
            <a:ext cx="14224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Tryptophan (Trp)</a:t>
            </a:r>
          </a:p>
        </p:txBody>
      </p:sp>
      <p:sp>
        <p:nvSpPr>
          <p:cNvPr id="120861" name="Text Box 27"/>
          <p:cNvSpPr txBox="1">
            <a:spLocks noChangeArrowheads="1"/>
          </p:cNvSpPr>
          <p:nvPr/>
        </p:nvSpPr>
        <p:spPr bwMode="auto">
          <a:xfrm>
            <a:off x="7134225" y="4446588"/>
            <a:ext cx="7651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Arginine</a:t>
            </a:r>
          </a:p>
          <a:p>
            <a:r>
              <a:rPr lang="en-US" altLang="zh-CN" sz="1400" b="1">
                <a:ea typeface="宋体" charset="-122"/>
              </a:rPr>
              <a:t>(Arg)</a:t>
            </a:r>
          </a:p>
        </p:txBody>
      </p:sp>
      <p:sp>
        <p:nvSpPr>
          <p:cNvPr id="120862" name="Text Box 28"/>
          <p:cNvSpPr txBox="1">
            <a:spLocks noChangeArrowheads="1"/>
          </p:cNvSpPr>
          <p:nvPr/>
        </p:nvSpPr>
        <p:spPr bwMode="auto">
          <a:xfrm>
            <a:off x="7134225" y="3805238"/>
            <a:ext cx="6381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Serine</a:t>
            </a:r>
          </a:p>
          <a:p>
            <a:r>
              <a:rPr lang="en-US" altLang="zh-CN" sz="1400" b="1">
                <a:ea typeface="宋体" charset="-122"/>
              </a:rPr>
              <a:t>(Ser)</a:t>
            </a:r>
          </a:p>
        </p:txBody>
      </p:sp>
      <p:sp>
        <p:nvSpPr>
          <p:cNvPr id="120863" name="Text Box 29"/>
          <p:cNvSpPr txBox="1">
            <a:spLocks noChangeArrowheads="1"/>
          </p:cNvSpPr>
          <p:nvPr/>
        </p:nvSpPr>
        <p:spPr bwMode="auto">
          <a:xfrm>
            <a:off x="7134225" y="5526088"/>
            <a:ext cx="6826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ltLang="zh-CN" sz="1400" b="1">
                <a:ea typeface="宋体" charset="-122"/>
              </a:rPr>
              <a:t>Glycine</a:t>
            </a:r>
          </a:p>
          <a:p>
            <a:r>
              <a:rPr lang="en-US" altLang="zh-CN" sz="1400" b="1">
                <a:ea typeface="宋体" charset="-122"/>
              </a:rPr>
              <a:t>(Gly)</a:t>
            </a:r>
          </a:p>
        </p:txBody>
      </p:sp>
      <p:sp>
        <p:nvSpPr>
          <p:cNvPr id="120864" name="Text Box 32"/>
          <p:cNvSpPr txBox="1">
            <a:spLocks noChangeArrowheads="1"/>
          </p:cNvSpPr>
          <p:nvPr/>
        </p:nvSpPr>
        <p:spPr bwMode="auto">
          <a:xfrm rot="-5400000">
            <a:off x="7248525" y="3043238"/>
            <a:ext cx="30638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80000"/>
              </a:lnSpc>
            </a:pPr>
            <a:r>
              <a:rPr lang="en-US" altLang="zh-CN" sz="1400" b="1">
                <a:ea typeface="宋体" charset="-122"/>
              </a:rPr>
              <a:t>Third base of RNA codon</a:t>
            </a:r>
          </a:p>
        </p:txBody>
      </p:sp>
      <p:sp>
        <p:nvSpPr>
          <p:cNvPr id="120865" name="Text Box 3"/>
          <p:cNvSpPr txBox="1">
            <a:spLocks noChangeArrowheads="1"/>
          </p:cNvSpPr>
          <p:nvPr/>
        </p:nvSpPr>
        <p:spPr bwMode="auto">
          <a:xfrm>
            <a:off x="892175" y="8175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UUU</a:t>
            </a:r>
            <a:br>
              <a:rPr lang="en-US" altLang="zh-CN" sz="1400" b="1">
                <a:ea typeface="宋体" charset="-122"/>
              </a:rPr>
            </a:br>
            <a:r>
              <a:rPr lang="en-US" altLang="zh-CN" sz="1400" b="1">
                <a:ea typeface="宋体" charset="-122"/>
              </a:rPr>
              <a:t>UUC</a:t>
            </a:r>
          </a:p>
        </p:txBody>
      </p:sp>
      <p:sp>
        <p:nvSpPr>
          <p:cNvPr id="120866" name="Text Box 3"/>
          <p:cNvSpPr txBox="1">
            <a:spLocks noChangeArrowheads="1"/>
          </p:cNvSpPr>
          <p:nvPr/>
        </p:nvSpPr>
        <p:spPr bwMode="auto">
          <a:xfrm>
            <a:off x="892175" y="14652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UUA</a:t>
            </a:r>
            <a:br>
              <a:rPr lang="en-US" altLang="zh-CN" sz="1400" b="1">
                <a:ea typeface="宋体" charset="-122"/>
              </a:rPr>
            </a:br>
            <a:r>
              <a:rPr lang="en-US" altLang="zh-CN" sz="1400" b="1">
                <a:ea typeface="宋体" charset="-122"/>
              </a:rPr>
              <a:t>UUG</a:t>
            </a:r>
          </a:p>
        </p:txBody>
      </p:sp>
      <p:sp>
        <p:nvSpPr>
          <p:cNvPr id="120867" name="Text Box 3"/>
          <p:cNvSpPr txBox="1">
            <a:spLocks noChangeArrowheads="1"/>
          </p:cNvSpPr>
          <p:nvPr/>
        </p:nvSpPr>
        <p:spPr bwMode="auto">
          <a:xfrm>
            <a:off x="4613275" y="8175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UAU</a:t>
            </a:r>
            <a:br>
              <a:rPr lang="en-US" altLang="zh-CN" sz="1400" b="1">
                <a:ea typeface="宋体" charset="-122"/>
              </a:rPr>
            </a:br>
            <a:r>
              <a:rPr lang="en-US" altLang="zh-CN" sz="1400" b="1">
                <a:ea typeface="宋体" charset="-122"/>
              </a:rPr>
              <a:t>UAC</a:t>
            </a:r>
          </a:p>
        </p:txBody>
      </p:sp>
      <p:sp>
        <p:nvSpPr>
          <p:cNvPr id="120868" name="Text Box 3"/>
          <p:cNvSpPr txBox="1">
            <a:spLocks noChangeArrowheads="1"/>
          </p:cNvSpPr>
          <p:nvPr/>
        </p:nvSpPr>
        <p:spPr bwMode="auto">
          <a:xfrm>
            <a:off x="4613275" y="22145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CAU</a:t>
            </a:r>
            <a:br>
              <a:rPr lang="en-US" altLang="zh-CN" sz="1400" b="1">
                <a:ea typeface="宋体" charset="-122"/>
              </a:rPr>
            </a:br>
            <a:r>
              <a:rPr lang="en-US" altLang="zh-CN" sz="1400" b="1">
                <a:ea typeface="宋体" charset="-122"/>
              </a:rPr>
              <a:t>CAC</a:t>
            </a:r>
          </a:p>
        </p:txBody>
      </p:sp>
      <p:sp>
        <p:nvSpPr>
          <p:cNvPr id="120869" name="Text Box 3"/>
          <p:cNvSpPr txBox="1">
            <a:spLocks noChangeArrowheads="1"/>
          </p:cNvSpPr>
          <p:nvPr/>
        </p:nvSpPr>
        <p:spPr bwMode="auto">
          <a:xfrm>
            <a:off x="4600575" y="28622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CAA</a:t>
            </a:r>
            <a:br>
              <a:rPr lang="en-US" altLang="zh-CN" sz="1400" b="1">
                <a:ea typeface="宋体" charset="-122"/>
              </a:rPr>
            </a:br>
            <a:r>
              <a:rPr lang="en-US" altLang="zh-CN" sz="1400" b="1">
                <a:ea typeface="宋体" charset="-122"/>
              </a:rPr>
              <a:t>CAG</a:t>
            </a:r>
          </a:p>
        </p:txBody>
      </p:sp>
      <p:sp>
        <p:nvSpPr>
          <p:cNvPr id="120870" name="Text Box 3"/>
          <p:cNvSpPr txBox="1">
            <a:spLocks noChangeArrowheads="1"/>
          </p:cNvSpPr>
          <p:nvPr/>
        </p:nvSpPr>
        <p:spPr bwMode="auto">
          <a:xfrm>
            <a:off x="4613275" y="36115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AAU</a:t>
            </a:r>
            <a:br>
              <a:rPr lang="en-US" altLang="zh-CN" sz="1400" b="1">
                <a:ea typeface="宋体" charset="-122"/>
              </a:rPr>
            </a:br>
            <a:r>
              <a:rPr lang="en-US" altLang="zh-CN" sz="1400" b="1">
                <a:ea typeface="宋体" charset="-122"/>
              </a:rPr>
              <a:t>AAC</a:t>
            </a:r>
          </a:p>
        </p:txBody>
      </p:sp>
      <p:sp>
        <p:nvSpPr>
          <p:cNvPr id="120871" name="Text Box 3"/>
          <p:cNvSpPr txBox="1">
            <a:spLocks noChangeArrowheads="1"/>
          </p:cNvSpPr>
          <p:nvPr/>
        </p:nvSpPr>
        <p:spPr bwMode="auto">
          <a:xfrm>
            <a:off x="4600575" y="42719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AAA</a:t>
            </a:r>
            <a:br>
              <a:rPr lang="en-US" altLang="zh-CN" sz="1400" b="1">
                <a:ea typeface="宋体" charset="-122"/>
              </a:rPr>
            </a:br>
            <a:r>
              <a:rPr lang="en-US" altLang="zh-CN" sz="1400" b="1">
                <a:ea typeface="宋体" charset="-122"/>
              </a:rPr>
              <a:t>AAG</a:t>
            </a:r>
          </a:p>
        </p:txBody>
      </p:sp>
      <p:sp>
        <p:nvSpPr>
          <p:cNvPr id="120872" name="Text Box 3"/>
          <p:cNvSpPr txBox="1">
            <a:spLocks noChangeArrowheads="1"/>
          </p:cNvSpPr>
          <p:nvPr/>
        </p:nvSpPr>
        <p:spPr bwMode="auto">
          <a:xfrm>
            <a:off x="4600575" y="50212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GAU</a:t>
            </a:r>
            <a:br>
              <a:rPr lang="en-US" altLang="zh-CN" sz="1400" b="1">
                <a:ea typeface="宋体" charset="-122"/>
              </a:rPr>
            </a:br>
            <a:r>
              <a:rPr lang="en-US" altLang="zh-CN" sz="1400" b="1">
                <a:ea typeface="宋体" charset="-122"/>
              </a:rPr>
              <a:t>GAC</a:t>
            </a:r>
          </a:p>
        </p:txBody>
      </p:sp>
      <p:sp>
        <p:nvSpPr>
          <p:cNvPr id="120873" name="Text Box 3"/>
          <p:cNvSpPr txBox="1">
            <a:spLocks noChangeArrowheads="1"/>
          </p:cNvSpPr>
          <p:nvPr/>
        </p:nvSpPr>
        <p:spPr bwMode="auto">
          <a:xfrm>
            <a:off x="4600575" y="56689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GAA</a:t>
            </a:r>
            <a:br>
              <a:rPr lang="en-US" altLang="zh-CN" sz="1400" b="1">
                <a:ea typeface="宋体" charset="-122"/>
              </a:rPr>
            </a:br>
            <a:r>
              <a:rPr lang="en-US" altLang="zh-CN" sz="1400" b="1">
                <a:ea typeface="宋体" charset="-122"/>
              </a:rPr>
              <a:t>GAG</a:t>
            </a:r>
          </a:p>
        </p:txBody>
      </p:sp>
      <p:sp>
        <p:nvSpPr>
          <p:cNvPr id="120874" name="Text Box 3"/>
          <p:cNvSpPr txBox="1">
            <a:spLocks noChangeArrowheads="1"/>
          </p:cNvSpPr>
          <p:nvPr/>
        </p:nvSpPr>
        <p:spPr bwMode="auto">
          <a:xfrm>
            <a:off x="6403975" y="8175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UGU</a:t>
            </a:r>
            <a:br>
              <a:rPr lang="en-US" altLang="zh-CN" sz="1400" b="1">
                <a:ea typeface="宋体" charset="-122"/>
              </a:rPr>
            </a:br>
            <a:r>
              <a:rPr lang="en-US" altLang="zh-CN" sz="1400" b="1">
                <a:ea typeface="宋体" charset="-122"/>
              </a:rPr>
              <a:t>UGC</a:t>
            </a:r>
          </a:p>
        </p:txBody>
      </p:sp>
      <p:sp>
        <p:nvSpPr>
          <p:cNvPr id="120875" name="Text Box 3"/>
          <p:cNvSpPr txBox="1">
            <a:spLocks noChangeArrowheads="1"/>
          </p:cNvSpPr>
          <p:nvPr/>
        </p:nvSpPr>
        <p:spPr bwMode="auto">
          <a:xfrm>
            <a:off x="6403975" y="36115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AGU</a:t>
            </a:r>
            <a:br>
              <a:rPr lang="en-US" altLang="zh-CN" sz="1400" b="1">
                <a:ea typeface="宋体" charset="-122"/>
              </a:rPr>
            </a:br>
            <a:r>
              <a:rPr lang="en-US" altLang="zh-CN" sz="1400" b="1">
                <a:ea typeface="宋体" charset="-122"/>
              </a:rPr>
              <a:t>AGC</a:t>
            </a:r>
          </a:p>
        </p:txBody>
      </p:sp>
      <p:sp>
        <p:nvSpPr>
          <p:cNvPr id="120876" name="Text Box 3"/>
          <p:cNvSpPr txBox="1">
            <a:spLocks noChangeArrowheads="1"/>
          </p:cNvSpPr>
          <p:nvPr/>
        </p:nvSpPr>
        <p:spPr bwMode="auto">
          <a:xfrm>
            <a:off x="6403975" y="42719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AGA</a:t>
            </a:r>
            <a:br>
              <a:rPr lang="en-US" altLang="zh-CN" sz="1400" b="1">
                <a:ea typeface="宋体" charset="-122"/>
              </a:rPr>
            </a:br>
            <a:r>
              <a:rPr lang="en-US" altLang="zh-CN" sz="1400" b="1">
                <a:ea typeface="宋体" charset="-122"/>
              </a:rPr>
              <a:t>AGG</a:t>
            </a:r>
          </a:p>
        </p:txBody>
      </p:sp>
      <p:sp>
        <p:nvSpPr>
          <p:cNvPr id="120877" name="Text Box 3"/>
          <p:cNvSpPr txBox="1">
            <a:spLocks noChangeArrowheads="1"/>
          </p:cNvSpPr>
          <p:nvPr/>
        </p:nvSpPr>
        <p:spPr bwMode="auto">
          <a:xfrm>
            <a:off x="6403975" y="50212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GGU</a:t>
            </a:r>
            <a:br>
              <a:rPr lang="en-US" altLang="zh-CN" sz="1400" b="1">
                <a:ea typeface="宋体" charset="-122"/>
              </a:rPr>
            </a:br>
            <a:r>
              <a:rPr lang="en-US" altLang="zh-CN" sz="1400" b="1">
                <a:ea typeface="宋体" charset="-122"/>
              </a:rPr>
              <a:t>GGC</a:t>
            </a:r>
          </a:p>
        </p:txBody>
      </p:sp>
      <p:sp>
        <p:nvSpPr>
          <p:cNvPr id="120878" name="Text Box 3"/>
          <p:cNvSpPr txBox="1">
            <a:spLocks noChangeArrowheads="1"/>
          </p:cNvSpPr>
          <p:nvPr/>
        </p:nvSpPr>
        <p:spPr bwMode="auto">
          <a:xfrm>
            <a:off x="6391275" y="5668963"/>
            <a:ext cx="46831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GGA</a:t>
            </a:r>
            <a:br>
              <a:rPr lang="en-US" altLang="zh-CN" sz="1400" b="1">
                <a:ea typeface="宋体" charset="-122"/>
              </a:rPr>
            </a:br>
            <a:r>
              <a:rPr lang="en-US" altLang="zh-CN" sz="1400" b="1">
                <a:ea typeface="宋体" charset="-122"/>
              </a:rPr>
              <a:t>GGG</a:t>
            </a:r>
          </a:p>
        </p:txBody>
      </p:sp>
      <p:sp>
        <p:nvSpPr>
          <p:cNvPr id="120879" name="Text Box 3"/>
          <p:cNvSpPr txBox="1">
            <a:spLocks noChangeArrowheads="1"/>
          </p:cNvSpPr>
          <p:nvPr/>
        </p:nvSpPr>
        <p:spPr bwMode="auto">
          <a:xfrm>
            <a:off x="6403975" y="2214563"/>
            <a:ext cx="45561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CGU</a:t>
            </a:r>
            <a:br>
              <a:rPr lang="en-US" altLang="zh-CN" sz="1400" b="1">
                <a:ea typeface="宋体" charset="-122"/>
              </a:rPr>
            </a:br>
            <a:r>
              <a:rPr lang="en-US" altLang="zh-CN" sz="1400" b="1">
                <a:ea typeface="宋体" charset="-122"/>
              </a:rPr>
              <a:t>CGC</a:t>
            </a:r>
            <a:br>
              <a:rPr lang="en-US" altLang="zh-CN" sz="1400" b="1">
                <a:ea typeface="宋体" charset="-122"/>
              </a:rPr>
            </a:br>
            <a:r>
              <a:rPr lang="en-US" altLang="zh-CN" sz="1400" b="1">
                <a:ea typeface="宋体" charset="-122"/>
              </a:rPr>
              <a:t>CGA</a:t>
            </a:r>
            <a:br>
              <a:rPr lang="en-US" altLang="zh-CN" sz="1400" b="1">
                <a:ea typeface="宋体" charset="-122"/>
              </a:rPr>
            </a:br>
            <a:r>
              <a:rPr lang="en-US" altLang="zh-CN" sz="1400" b="1">
                <a:ea typeface="宋体" charset="-122"/>
              </a:rPr>
              <a:t>CGG</a:t>
            </a:r>
          </a:p>
        </p:txBody>
      </p:sp>
      <p:sp>
        <p:nvSpPr>
          <p:cNvPr id="120880" name="Text Box 3"/>
          <p:cNvSpPr txBox="1">
            <a:spLocks noChangeArrowheads="1"/>
          </p:cNvSpPr>
          <p:nvPr/>
        </p:nvSpPr>
        <p:spPr bwMode="auto">
          <a:xfrm>
            <a:off x="2886075" y="5021263"/>
            <a:ext cx="45561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GCU</a:t>
            </a:r>
            <a:br>
              <a:rPr lang="en-US" altLang="zh-CN" sz="1400" b="1">
                <a:ea typeface="宋体" charset="-122"/>
              </a:rPr>
            </a:br>
            <a:r>
              <a:rPr lang="en-US" altLang="zh-CN" sz="1400" b="1">
                <a:ea typeface="宋体" charset="-122"/>
              </a:rPr>
              <a:t>GCC</a:t>
            </a:r>
            <a:br>
              <a:rPr lang="en-US" altLang="zh-CN" sz="1400" b="1">
                <a:ea typeface="宋体" charset="-122"/>
              </a:rPr>
            </a:br>
            <a:r>
              <a:rPr lang="en-US" altLang="zh-CN" sz="1400" b="1">
                <a:ea typeface="宋体" charset="-122"/>
              </a:rPr>
              <a:t>GCA</a:t>
            </a:r>
            <a:br>
              <a:rPr lang="en-US" altLang="zh-CN" sz="1400" b="1">
                <a:ea typeface="宋体" charset="-122"/>
              </a:rPr>
            </a:br>
            <a:r>
              <a:rPr lang="en-US" altLang="zh-CN" sz="1400" b="1">
                <a:ea typeface="宋体" charset="-122"/>
              </a:rPr>
              <a:t>GCG</a:t>
            </a:r>
          </a:p>
        </p:txBody>
      </p:sp>
      <p:sp>
        <p:nvSpPr>
          <p:cNvPr id="120881" name="Text Box 3"/>
          <p:cNvSpPr txBox="1">
            <a:spLocks noChangeArrowheads="1"/>
          </p:cNvSpPr>
          <p:nvPr/>
        </p:nvSpPr>
        <p:spPr bwMode="auto">
          <a:xfrm>
            <a:off x="2886075" y="3624263"/>
            <a:ext cx="45561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ACU</a:t>
            </a:r>
            <a:br>
              <a:rPr lang="en-US" altLang="zh-CN" sz="1400" b="1">
                <a:ea typeface="宋体" charset="-122"/>
              </a:rPr>
            </a:br>
            <a:r>
              <a:rPr lang="en-US" altLang="zh-CN" sz="1400" b="1">
                <a:ea typeface="宋体" charset="-122"/>
              </a:rPr>
              <a:t>ACC</a:t>
            </a:r>
            <a:br>
              <a:rPr lang="en-US" altLang="zh-CN" sz="1400" b="1">
                <a:ea typeface="宋体" charset="-122"/>
              </a:rPr>
            </a:br>
            <a:r>
              <a:rPr lang="en-US" altLang="zh-CN" sz="1400" b="1">
                <a:ea typeface="宋体" charset="-122"/>
              </a:rPr>
              <a:t>ACA</a:t>
            </a:r>
            <a:br>
              <a:rPr lang="en-US" altLang="zh-CN" sz="1400" b="1">
                <a:ea typeface="宋体" charset="-122"/>
              </a:rPr>
            </a:br>
            <a:r>
              <a:rPr lang="en-US" altLang="zh-CN" sz="1400" b="1">
                <a:ea typeface="宋体" charset="-122"/>
              </a:rPr>
              <a:t>ACG</a:t>
            </a:r>
          </a:p>
        </p:txBody>
      </p:sp>
      <p:sp>
        <p:nvSpPr>
          <p:cNvPr id="120882" name="Text Box 3"/>
          <p:cNvSpPr txBox="1">
            <a:spLocks noChangeArrowheads="1"/>
          </p:cNvSpPr>
          <p:nvPr/>
        </p:nvSpPr>
        <p:spPr bwMode="auto">
          <a:xfrm>
            <a:off x="2886075" y="2214563"/>
            <a:ext cx="45561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CCU</a:t>
            </a:r>
            <a:br>
              <a:rPr lang="en-US" altLang="zh-CN" sz="1400" b="1">
                <a:ea typeface="宋体" charset="-122"/>
              </a:rPr>
            </a:br>
            <a:r>
              <a:rPr lang="en-US" altLang="zh-CN" sz="1400" b="1">
                <a:ea typeface="宋体" charset="-122"/>
              </a:rPr>
              <a:t>CCC</a:t>
            </a:r>
            <a:br>
              <a:rPr lang="en-US" altLang="zh-CN" sz="1400" b="1">
                <a:ea typeface="宋体" charset="-122"/>
              </a:rPr>
            </a:br>
            <a:r>
              <a:rPr lang="en-US" altLang="zh-CN" sz="1400" b="1">
                <a:ea typeface="宋体" charset="-122"/>
              </a:rPr>
              <a:t>CCA</a:t>
            </a:r>
            <a:br>
              <a:rPr lang="en-US" altLang="zh-CN" sz="1400" b="1">
                <a:ea typeface="宋体" charset="-122"/>
              </a:rPr>
            </a:br>
            <a:r>
              <a:rPr lang="en-US" altLang="zh-CN" sz="1400" b="1">
                <a:ea typeface="宋体" charset="-122"/>
              </a:rPr>
              <a:t>CCG</a:t>
            </a:r>
          </a:p>
        </p:txBody>
      </p:sp>
      <p:sp>
        <p:nvSpPr>
          <p:cNvPr id="120883" name="Text Box 3"/>
          <p:cNvSpPr txBox="1">
            <a:spLocks noChangeArrowheads="1"/>
          </p:cNvSpPr>
          <p:nvPr/>
        </p:nvSpPr>
        <p:spPr bwMode="auto">
          <a:xfrm>
            <a:off x="2898775" y="817563"/>
            <a:ext cx="45561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UCU</a:t>
            </a:r>
            <a:br>
              <a:rPr lang="en-US" altLang="zh-CN" sz="1400" b="1">
                <a:ea typeface="宋体" charset="-122"/>
              </a:rPr>
            </a:br>
            <a:r>
              <a:rPr lang="en-US" altLang="zh-CN" sz="1400" b="1">
                <a:ea typeface="宋体" charset="-122"/>
              </a:rPr>
              <a:t>UCC</a:t>
            </a:r>
            <a:br>
              <a:rPr lang="en-US" altLang="zh-CN" sz="1400" b="1">
                <a:ea typeface="宋体" charset="-122"/>
              </a:rPr>
            </a:br>
            <a:r>
              <a:rPr lang="en-US" altLang="zh-CN" sz="1400" b="1">
                <a:ea typeface="宋体" charset="-122"/>
              </a:rPr>
              <a:t>UCA</a:t>
            </a:r>
            <a:br>
              <a:rPr lang="en-US" altLang="zh-CN" sz="1400" b="1">
                <a:ea typeface="宋体" charset="-122"/>
              </a:rPr>
            </a:br>
            <a:r>
              <a:rPr lang="en-US" altLang="zh-CN" sz="1400" b="1">
                <a:ea typeface="宋体" charset="-122"/>
              </a:rPr>
              <a:t>UCG</a:t>
            </a:r>
          </a:p>
        </p:txBody>
      </p:sp>
      <p:sp>
        <p:nvSpPr>
          <p:cNvPr id="120884" name="Text Box 3"/>
          <p:cNvSpPr txBox="1">
            <a:spLocks noChangeArrowheads="1"/>
          </p:cNvSpPr>
          <p:nvPr/>
        </p:nvSpPr>
        <p:spPr bwMode="auto">
          <a:xfrm>
            <a:off x="892175" y="2214563"/>
            <a:ext cx="45561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CUU</a:t>
            </a:r>
            <a:br>
              <a:rPr lang="en-US" altLang="zh-CN" sz="1400" b="1">
                <a:ea typeface="宋体" charset="-122"/>
              </a:rPr>
            </a:br>
            <a:r>
              <a:rPr lang="en-US" altLang="zh-CN" sz="1400" b="1">
                <a:ea typeface="宋体" charset="-122"/>
              </a:rPr>
              <a:t>CUC</a:t>
            </a:r>
            <a:br>
              <a:rPr lang="en-US" altLang="zh-CN" sz="1400" b="1">
                <a:ea typeface="宋体" charset="-122"/>
              </a:rPr>
            </a:br>
            <a:r>
              <a:rPr lang="en-US" altLang="zh-CN" sz="1400" b="1">
                <a:ea typeface="宋体" charset="-122"/>
              </a:rPr>
              <a:t>CUA</a:t>
            </a:r>
            <a:br>
              <a:rPr lang="en-US" altLang="zh-CN" sz="1400" b="1">
                <a:ea typeface="宋体" charset="-122"/>
              </a:rPr>
            </a:br>
            <a:r>
              <a:rPr lang="en-US" altLang="zh-CN" sz="1400" b="1">
                <a:ea typeface="宋体" charset="-122"/>
              </a:rPr>
              <a:t>CUG</a:t>
            </a:r>
          </a:p>
        </p:txBody>
      </p:sp>
      <p:sp>
        <p:nvSpPr>
          <p:cNvPr id="120885" name="Text Box 3"/>
          <p:cNvSpPr txBox="1">
            <a:spLocks noChangeArrowheads="1"/>
          </p:cNvSpPr>
          <p:nvPr/>
        </p:nvSpPr>
        <p:spPr bwMode="auto">
          <a:xfrm>
            <a:off x="879475" y="5008563"/>
            <a:ext cx="45561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GUU</a:t>
            </a:r>
            <a:br>
              <a:rPr lang="en-US" altLang="zh-CN" sz="1400" b="1">
                <a:ea typeface="宋体" charset="-122"/>
              </a:rPr>
            </a:br>
            <a:r>
              <a:rPr lang="en-US" altLang="zh-CN" sz="1400" b="1">
                <a:ea typeface="宋体" charset="-122"/>
              </a:rPr>
              <a:t>GUC</a:t>
            </a:r>
            <a:br>
              <a:rPr lang="en-US" altLang="zh-CN" sz="1400" b="1">
                <a:ea typeface="宋体" charset="-122"/>
              </a:rPr>
            </a:br>
            <a:r>
              <a:rPr lang="en-US" altLang="zh-CN" sz="1400" b="1">
                <a:ea typeface="宋体" charset="-122"/>
              </a:rPr>
              <a:t>GUA</a:t>
            </a:r>
            <a:br>
              <a:rPr lang="en-US" altLang="zh-CN" sz="1400" b="1">
                <a:ea typeface="宋体" charset="-122"/>
              </a:rPr>
            </a:br>
            <a:r>
              <a:rPr lang="en-US" altLang="zh-CN" sz="1400" b="1">
                <a:ea typeface="宋体" charset="-122"/>
              </a:rPr>
              <a:t>GUG</a:t>
            </a:r>
          </a:p>
        </p:txBody>
      </p:sp>
      <p:sp>
        <p:nvSpPr>
          <p:cNvPr id="120886" name="Text Box 3"/>
          <p:cNvSpPr txBox="1">
            <a:spLocks noChangeArrowheads="1"/>
          </p:cNvSpPr>
          <p:nvPr/>
        </p:nvSpPr>
        <p:spPr bwMode="auto">
          <a:xfrm>
            <a:off x="892175" y="3611563"/>
            <a:ext cx="4556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AUU</a:t>
            </a:r>
            <a:br>
              <a:rPr lang="en-US" altLang="zh-CN" sz="1400" b="1">
                <a:ea typeface="宋体" charset="-122"/>
              </a:rPr>
            </a:br>
            <a:r>
              <a:rPr lang="en-US" altLang="zh-CN" sz="1400" b="1">
                <a:ea typeface="宋体" charset="-122"/>
              </a:rPr>
              <a:t>AUC</a:t>
            </a:r>
            <a:br>
              <a:rPr lang="en-US" altLang="zh-CN" sz="1400" b="1">
                <a:ea typeface="宋体" charset="-122"/>
              </a:rPr>
            </a:br>
            <a:r>
              <a:rPr lang="en-US" altLang="zh-CN" sz="1400" b="1">
                <a:ea typeface="宋体" charset="-122"/>
              </a:rPr>
              <a:t>AUA</a:t>
            </a:r>
          </a:p>
        </p:txBody>
      </p:sp>
      <p:sp>
        <p:nvSpPr>
          <p:cNvPr id="120887" name="Text Box 3"/>
          <p:cNvSpPr txBox="1">
            <a:spLocks noChangeArrowheads="1"/>
          </p:cNvSpPr>
          <p:nvPr/>
        </p:nvSpPr>
        <p:spPr bwMode="auto">
          <a:xfrm>
            <a:off x="930275" y="4589463"/>
            <a:ext cx="468313"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AUG</a:t>
            </a:r>
          </a:p>
        </p:txBody>
      </p:sp>
      <p:sp>
        <p:nvSpPr>
          <p:cNvPr id="120888" name="Text Box 3"/>
          <p:cNvSpPr txBox="1">
            <a:spLocks noChangeArrowheads="1"/>
          </p:cNvSpPr>
          <p:nvPr/>
        </p:nvSpPr>
        <p:spPr bwMode="auto">
          <a:xfrm>
            <a:off x="4651375" y="1465263"/>
            <a:ext cx="468313"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UAA</a:t>
            </a:r>
          </a:p>
        </p:txBody>
      </p:sp>
      <p:sp>
        <p:nvSpPr>
          <p:cNvPr id="120889" name="Text Box 3"/>
          <p:cNvSpPr txBox="1">
            <a:spLocks noChangeArrowheads="1"/>
          </p:cNvSpPr>
          <p:nvPr/>
        </p:nvSpPr>
        <p:spPr bwMode="auto">
          <a:xfrm>
            <a:off x="4651375" y="1795463"/>
            <a:ext cx="468313"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UAG</a:t>
            </a:r>
          </a:p>
        </p:txBody>
      </p:sp>
      <p:sp>
        <p:nvSpPr>
          <p:cNvPr id="120890" name="Text Box 3"/>
          <p:cNvSpPr txBox="1">
            <a:spLocks noChangeArrowheads="1"/>
          </p:cNvSpPr>
          <p:nvPr/>
        </p:nvSpPr>
        <p:spPr bwMode="auto">
          <a:xfrm>
            <a:off x="6442075" y="1465263"/>
            <a:ext cx="468313"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UGA</a:t>
            </a:r>
          </a:p>
        </p:txBody>
      </p:sp>
      <p:sp>
        <p:nvSpPr>
          <p:cNvPr id="120891" name="Text Box 3"/>
          <p:cNvSpPr txBox="1">
            <a:spLocks noChangeArrowheads="1"/>
          </p:cNvSpPr>
          <p:nvPr/>
        </p:nvSpPr>
        <p:spPr bwMode="auto">
          <a:xfrm>
            <a:off x="6403975" y="1795463"/>
            <a:ext cx="468313"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50000"/>
              </a:lnSpc>
            </a:pPr>
            <a:r>
              <a:rPr lang="en-US" altLang="zh-CN" sz="1400" b="1">
                <a:ea typeface="宋体" charset="-122"/>
              </a:rPr>
              <a:t>UGG</a:t>
            </a:r>
          </a:p>
        </p:txBody>
      </p:sp>
      <p:sp>
        <p:nvSpPr>
          <p:cNvPr id="120892" name="Text Box 3"/>
          <p:cNvSpPr txBox="1">
            <a:spLocks noChangeArrowheads="1"/>
          </p:cNvSpPr>
          <p:nvPr/>
        </p:nvSpPr>
        <p:spPr bwMode="auto">
          <a:xfrm>
            <a:off x="1743075" y="550863"/>
            <a:ext cx="2143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10000"/>
              </a:lnSpc>
            </a:pPr>
            <a:r>
              <a:rPr lang="en-US" altLang="zh-CN" sz="1400" b="1">
                <a:solidFill>
                  <a:schemeClr val="bg1"/>
                </a:solidFill>
                <a:ea typeface="宋体" charset="-122"/>
              </a:rPr>
              <a:t>U</a:t>
            </a:r>
          </a:p>
        </p:txBody>
      </p:sp>
      <p:sp>
        <p:nvSpPr>
          <p:cNvPr id="120893" name="Text Box 3"/>
          <p:cNvSpPr txBox="1">
            <a:spLocks noChangeArrowheads="1"/>
          </p:cNvSpPr>
          <p:nvPr/>
        </p:nvSpPr>
        <p:spPr bwMode="auto">
          <a:xfrm>
            <a:off x="3559175" y="550863"/>
            <a:ext cx="2143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10000"/>
              </a:lnSpc>
            </a:pPr>
            <a:r>
              <a:rPr lang="en-US" altLang="zh-CN" sz="1400" b="1">
                <a:solidFill>
                  <a:schemeClr val="bg1"/>
                </a:solidFill>
                <a:ea typeface="宋体" charset="-122"/>
              </a:rPr>
              <a:t>C</a:t>
            </a:r>
          </a:p>
        </p:txBody>
      </p:sp>
      <p:sp>
        <p:nvSpPr>
          <p:cNvPr id="120894" name="Text Box 3"/>
          <p:cNvSpPr txBox="1">
            <a:spLocks noChangeArrowheads="1"/>
          </p:cNvSpPr>
          <p:nvPr/>
        </p:nvSpPr>
        <p:spPr bwMode="auto">
          <a:xfrm>
            <a:off x="5337175" y="550863"/>
            <a:ext cx="2143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10000"/>
              </a:lnSpc>
            </a:pPr>
            <a:r>
              <a:rPr lang="en-US" altLang="zh-CN" sz="1400" b="1">
                <a:solidFill>
                  <a:schemeClr val="bg1"/>
                </a:solidFill>
                <a:ea typeface="宋体" charset="-122"/>
              </a:rPr>
              <a:t>A</a:t>
            </a:r>
          </a:p>
        </p:txBody>
      </p:sp>
      <p:sp>
        <p:nvSpPr>
          <p:cNvPr id="120895" name="Text Box 3"/>
          <p:cNvSpPr txBox="1">
            <a:spLocks noChangeArrowheads="1"/>
          </p:cNvSpPr>
          <p:nvPr/>
        </p:nvSpPr>
        <p:spPr bwMode="auto">
          <a:xfrm>
            <a:off x="7089775" y="550863"/>
            <a:ext cx="2143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10000"/>
              </a:lnSpc>
            </a:pPr>
            <a:r>
              <a:rPr lang="en-US" altLang="zh-CN" sz="1400" b="1">
                <a:solidFill>
                  <a:schemeClr val="bg1"/>
                </a:solidFill>
                <a:ea typeface="宋体" charset="-122"/>
              </a:rPr>
              <a:t>G</a:t>
            </a:r>
          </a:p>
        </p:txBody>
      </p:sp>
      <p:sp>
        <p:nvSpPr>
          <p:cNvPr id="120896" name="Text Box 3"/>
          <p:cNvSpPr txBox="1">
            <a:spLocks noChangeArrowheads="1"/>
          </p:cNvSpPr>
          <p:nvPr/>
        </p:nvSpPr>
        <p:spPr bwMode="auto">
          <a:xfrm>
            <a:off x="663575" y="1325563"/>
            <a:ext cx="2143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10000"/>
              </a:lnSpc>
            </a:pPr>
            <a:r>
              <a:rPr lang="en-US" altLang="zh-CN" sz="1400" b="1">
                <a:solidFill>
                  <a:schemeClr val="bg1"/>
                </a:solidFill>
                <a:ea typeface="宋体" charset="-122"/>
              </a:rPr>
              <a:t>U</a:t>
            </a:r>
          </a:p>
        </p:txBody>
      </p:sp>
      <p:sp>
        <p:nvSpPr>
          <p:cNvPr id="120897" name="Text Box 3"/>
          <p:cNvSpPr txBox="1">
            <a:spLocks noChangeArrowheads="1"/>
          </p:cNvSpPr>
          <p:nvPr/>
        </p:nvSpPr>
        <p:spPr bwMode="auto">
          <a:xfrm>
            <a:off x="663575" y="2722563"/>
            <a:ext cx="2143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10000"/>
              </a:lnSpc>
            </a:pPr>
            <a:r>
              <a:rPr lang="en-US" altLang="zh-CN" sz="1400" b="1">
                <a:solidFill>
                  <a:schemeClr val="bg1"/>
                </a:solidFill>
                <a:ea typeface="宋体" charset="-122"/>
              </a:rPr>
              <a:t>C</a:t>
            </a:r>
          </a:p>
        </p:txBody>
      </p:sp>
      <p:sp>
        <p:nvSpPr>
          <p:cNvPr id="120898" name="Text Box 3"/>
          <p:cNvSpPr txBox="1">
            <a:spLocks noChangeArrowheads="1"/>
          </p:cNvSpPr>
          <p:nvPr/>
        </p:nvSpPr>
        <p:spPr bwMode="auto">
          <a:xfrm>
            <a:off x="663575" y="4119563"/>
            <a:ext cx="2143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10000"/>
              </a:lnSpc>
            </a:pPr>
            <a:r>
              <a:rPr lang="en-US" altLang="zh-CN" sz="1400" b="1">
                <a:solidFill>
                  <a:schemeClr val="bg1"/>
                </a:solidFill>
                <a:ea typeface="宋体" charset="-122"/>
              </a:rPr>
              <a:t>A</a:t>
            </a:r>
          </a:p>
        </p:txBody>
      </p:sp>
      <p:sp>
        <p:nvSpPr>
          <p:cNvPr id="120899" name="Text Box 3"/>
          <p:cNvSpPr txBox="1">
            <a:spLocks noChangeArrowheads="1"/>
          </p:cNvSpPr>
          <p:nvPr/>
        </p:nvSpPr>
        <p:spPr bwMode="auto">
          <a:xfrm>
            <a:off x="650875" y="5516563"/>
            <a:ext cx="2143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nSpc>
                <a:spcPct val="110000"/>
              </a:lnSpc>
            </a:pPr>
            <a:r>
              <a:rPr lang="en-US" altLang="zh-CN" sz="1400" b="1">
                <a:solidFill>
                  <a:schemeClr val="bg1"/>
                </a:solidFill>
                <a:ea typeface="宋体" charset="-122"/>
              </a:rPr>
              <a:t>G</a:t>
            </a:r>
          </a:p>
        </p:txBody>
      </p:sp>
      <p:sp>
        <p:nvSpPr>
          <p:cNvPr id="120900" name="Text Box 3"/>
          <p:cNvSpPr txBox="1">
            <a:spLocks noChangeArrowheads="1"/>
          </p:cNvSpPr>
          <p:nvPr/>
        </p:nvSpPr>
        <p:spPr bwMode="auto">
          <a:xfrm>
            <a:off x="8334375" y="817563"/>
            <a:ext cx="21431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lnSpc>
                <a:spcPct val="150000"/>
              </a:lnSpc>
            </a:pPr>
            <a:r>
              <a:rPr lang="en-US" altLang="zh-CN" sz="1400" b="1">
                <a:solidFill>
                  <a:schemeClr val="bg1"/>
                </a:solidFill>
                <a:ea typeface="宋体" charset="-122"/>
              </a:rPr>
              <a:t>U</a:t>
            </a:r>
            <a:br>
              <a:rPr lang="en-US" altLang="zh-CN" sz="1400" b="1">
                <a:solidFill>
                  <a:schemeClr val="bg1"/>
                </a:solidFill>
                <a:ea typeface="宋体" charset="-122"/>
              </a:rPr>
            </a:br>
            <a:r>
              <a:rPr lang="en-US" altLang="zh-CN" sz="1400" b="1">
                <a:solidFill>
                  <a:schemeClr val="bg1"/>
                </a:solidFill>
                <a:ea typeface="宋体" charset="-122"/>
              </a:rPr>
              <a:t>C</a:t>
            </a:r>
            <a:br>
              <a:rPr lang="en-US" altLang="zh-CN" sz="1400" b="1">
                <a:solidFill>
                  <a:schemeClr val="bg1"/>
                </a:solidFill>
                <a:ea typeface="宋体" charset="-122"/>
              </a:rPr>
            </a:br>
            <a:r>
              <a:rPr lang="en-US" altLang="zh-CN" sz="1400" b="1">
                <a:solidFill>
                  <a:schemeClr val="bg1"/>
                </a:solidFill>
                <a:ea typeface="宋体" charset="-122"/>
              </a:rPr>
              <a:t>A</a:t>
            </a:r>
            <a:br>
              <a:rPr lang="en-US" altLang="zh-CN" sz="1400" b="1">
                <a:solidFill>
                  <a:schemeClr val="bg1"/>
                </a:solidFill>
                <a:ea typeface="宋体" charset="-122"/>
              </a:rPr>
            </a:br>
            <a:r>
              <a:rPr lang="en-US" altLang="zh-CN" sz="1400" b="1">
                <a:solidFill>
                  <a:schemeClr val="bg1"/>
                </a:solidFill>
                <a:ea typeface="宋体" charset="-122"/>
              </a:rPr>
              <a:t>G</a:t>
            </a:r>
          </a:p>
        </p:txBody>
      </p:sp>
      <p:sp>
        <p:nvSpPr>
          <p:cNvPr id="120901" name="Text Box 3"/>
          <p:cNvSpPr txBox="1">
            <a:spLocks noChangeArrowheads="1"/>
          </p:cNvSpPr>
          <p:nvPr/>
        </p:nvSpPr>
        <p:spPr bwMode="auto">
          <a:xfrm>
            <a:off x="8347075" y="2214563"/>
            <a:ext cx="21431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lnSpc>
                <a:spcPct val="150000"/>
              </a:lnSpc>
            </a:pPr>
            <a:r>
              <a:rPr lang="en-US" altLang="zh-CN" sz="1400" b="1">
                <a:solidFill>
                  <a:schemeClr val="bg1"/>
                </a:solidFill>
                <a:ea typeface="宋体" charset="-122"/>
              </a:rPr>
              <a:t>U</a:t>
            </a:r>
            <a:br>
              <a:rPr lang="en-US" altLang="zh-CN" sz="1400" b="1">
                <a:solidFill>
                  <a:schemeClr val="bg1"/>
                </a:solidFill>
                <a:ea typeface="宋体" charset="-122"/>
              </a:rPr>
            </a:br>
            <a:r>
              <a:rPr lang="en-US" altLang="zh-CN" sz="1400" b="1">
                <a:solidFill>
                  <a:schemeClr val="bg1"/>
                </a:solidFill>
                <a:ea typeface="宋体" charset="-122"/>
              </a:rPr>
              <a:t>C</a:t>
            </a:r>
            <a:br>
              <a:rPr lang="en-US" altLang="zh-CN" sz="1400" b="1">
                <a:solidFill>
                  <a:schemeClr val="bg1"/>
                </a:solidFill>
                <a:ea typeface="宋体" charset="-122"/>
              </a:rPr>
            </a:br>
            <a:r>
              <a:rPr lang="en-US" altLang="zh-CN" sz="1400" b="1">
                <a:solidFill>
                  <a:schemeClr val="bg1"/>
                </a:solidFill>
                <a:ea typeface="宋体" charset="-122"/>
              </a:rPr>
              <a:t>A</a:t>
            </a:r>
            <a:br>
              <a:rPr lang="en-US" altLang="zh-CN" sz="1400" b="1">
                <a:solidFill>
                  <a:schemeClr val="bg1"/>
                </a:solidFill>
                <a:ea typeface="宋体" charset="-122"/>
              </a:rPr>
            </a:br>
            <a:r>
              <a:rPr lang="en-US" altLang="zh-CN" sz="1400" b="1">
                <a:solidFill>
                  <a:schemeClr val="bg1"/>
                </a:solidFill>
                <a:ea typeface="宋体" charset="-122"/>
              </a:rPr>
              <a:t>G</a:t>
            </a:r>
          </a:p>
        </p:txBody>
      </p:sp>
      <p:sp>
        <p:nvSpPr>
          <p:cNvPr id="120902" name="Text Box 3"/>
          <p:cNvSpPr txBox="1">
            <a:spLocks noChangeArrowheads="1"/>
          </p:cNvSpPr>
          <p:nvPr/>
        </p:nvSpPr>
        <p:spPr bwMode="auto">
          <a:xfrm>
            <a:off x="8347075" y="3611563"/>
            <a:ext cx="21431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lnSpc>
                <a:spcPct val="150000"/>
              </a:lnSpc>
            </a:pPr>
            <a:r>
              <a:rPr lang="en-US" altLang="zh-CN" sz="1400" b="1">
                <a:solidFill>
                  <a:schemeClr val="bg1"/>
                </a:solidFill>
                <a:ea typeface="宋体" charset="-122"/>
              </a:rPr>
              <a:t>U</a:t>
            </a:r>
            <a:br>
              <a:rPr lang="en-US" altLang="zh-CN" sz="1400" b="1">
                <a:solidFill>
                  <a:schemeClr val="bg1"/>
                </a:solidFill>
                <a:ea typeface="宋体" charset="-122"/>
              </a:rPr>
            </a:br>
            <a:r>
              <a:rPr lang="en-US" altLang="zh-CN" sz="1400" b="1">
                <a:solidFill>
                  <a:schemeClr val="bg1"/>
                </a:solidFill>
                <a:ea typeface="宋体" charset="-122"/>
              </a:rPr>
              <a:t>C</a:t>
            </a:r>
            <a:br>
              <a:rPr lang="en-US" altLang="zh-CN" sz="1400" b="1">
                <a:solidFill>
                  <a:schemeClr val="bg1"/>
                </a:solidFill>
                <a:ea typeface="宋体" charset="-122"/>
              </a:rPr>
            </a:br>
            <a:r>
              <a:rPr lang="en-US" altLang="zh-CN" sz="1400" b="1">
                <a:solidFill>
                  <a:schemeClr val="bg1"/>
                </a:solidFill>
                <a:ea typeface="宋体" charset="-122"/>
              </a:rPr>
              <a:t>A</a:t>
            </a:r>
            <a:br>
              <a:rPr lang="en-US" altLang="zh-CN" sz="1400" b="1">
                <a:solidFill>
                  <a:schemeClr val="bg1"/>
                </a:solidFill>
                <a:ea typeface="宋体" charset="-122"/>
              </a:rPr>
            </a:br>
            <a:r>
              <a:rPr lang="en-US" altLang="zh-CN" sz="1400" b="1">
                <a:solidFill>
                  <a:schemeClr val="bg1"/>
                </a:solidFill>
                <a:ea typeface="宋体" charset="-122"/>
              </a:rPr>
              <a:t>G</a:t>
            </a:r>
          </a:p>
        </p:txBody>
      </p:sp>
      <p:sp>
        <p:nvSpPr>
          <p:cNvPr id="120903" name="Text Box 3"/>
          <p:cNvSpPr txBox="1">
            <a:spLocks noChangeArrowheads="1"/>
          </p:cNvSpPr>
          <p:nvPr/>
        </p:nvSpPr>
        <p:spPr bwMode="auto">
          <a:xfrm>
            <a:off x="8347075" y="5021263"/>
            <a:ext cx="214313"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lnSpc>
                <a:spcPct val="150000"/>
              </a:lnSpc>
            </a:pPr>
            <a:r>
              <a:rPr lang="en-US" altLang="zh-CN" sz="1400" b="1">
                <a:solidFill>
                  <a:schemeClr val="bg1"/>
                </a:solidFill>
                <a:ea typeface="宋体" charset="-122"/>
              </a:rPr>
              <a:t>U</a:t>
            </a:r>
            <a:br>
              <a:rPr lang="en-US" altLang="zh-CN" sz="1400" b="1">
                <a:solidFill>
                  <a:schemeClr val="bg1"/>
                </a:solidFill>
                <a:ea typeface="宋体" charset="-122"/>
              </a:rPr>
            </a:br>
            <a:r>
              <a:rPr lang="en-US" altLang="zh-CN" sz="1400" b="1">
                <a:solidFill>
                  <a:schemeClr val="bg1"/>
                </a:solidFill>
                <a:ea typeface="宋体" charset="-122"/>
              </a:rPr>
              <a:t>C</a:t>
            </a:r>
            <a:br>
              <a:rPr lang="en-US" altLang="zh-CN" sz="1400" b="1">
                <a:solidFill>
                  <a:schemeClr val="bg1"/>
                </a:solidFill>
                <a:ea typeface="宋体" charset="-122"/>
              </a:rPr>
            </a:br>
            <a:r>
              <a:rPr lang="en-US" altLang="zh-CN" sz="1400" b="1">
                <a:solidFill>
                  <a:schemeClr val="bg1"/>
                </a:solidFill>
                <a:ea typeface="宋体" charset="-122"/>
              </a:rPr>
              <a:t>A</a:t>
            </a:r>
            <a:br>
              <a:rPr lang="en-US" altLang="zh-CN" sz="1400" b="1">
                <a:solidFill>
                  <a:schemeClr val="bg1"/>
                </a:solidFill>
                <a:ea typeface="宋体" charset="-122"/>
              </a:rPr>
            </a:br>
            <a:r>
              <a:rPr lang="en-US" altLang="zh-CN" sz="1400" b="1">
                <a:solidFill>
                  <a:schemeClr val="bg1"/>
                </a:solidFill>
                <a:ea typeface="宋体" charset="-122"/>
              </a:rPr>
              <a:t>G</a:t>
            </a:r>
          </a:p>
        </p:txBody>
      </p:sp>
      <p:grpSp>
        <p:nvGrpSpPr>
          <p:cNvPr id="120904" name="Group 72"/>
          <p:cNvGrpSpPr>
            <a:grpSpLocks/>
          </p:cNvGrpSpPr>
          <p:nvPr/>
        </p:nvGrpSpPr>
        <p:grpSpPr bwMode="auto">
          <a:xfrm>
            <a:off x="1271588" y="889000"/>
            <a:ext cx="290512" cy="520700"/>
            <a:chOff x="801" y="560"/>
            <a:chExt cx="183" cy="328"/>
          </a:xfrm>
        </p:grpSpPr>
        <p:sp>
          <p:nvSpPr>
            <p:cNvPr id="121010" name="Line 73"/>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11" name="Line 74"/>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12" name="Line 75"/>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13" name="Line 76"/>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05" name="Group 77"/>
          <p:cNvGrpSpPr>
            <a:grpSpLocks/>
          </p:cNvGrpSpPr>
          <p:nvPr/>
        </p:nvGrpSpPr>
        <p:grpSpPr bwMode="auto">
          <a:xfrm>
            <a:off x="1271588" y="3708400"/>
            <a:ext cx="290512" cy="812800"/>
            <a:chOff x="801" y="2336"/>
            <a:chExt cx="183" cy="512"/>
          </a:xfrm>
        </p:grpSpPr>
        <p:sp>
          <p:nvSpPr>
            <p:cNvPr id="121006" name="Line 78"/>
            <p:cNvSpPr>
              <a:spLocks noChangeShapeType="1"/>
            </p:cNvSpPr>
            <p:nvPr/>
          </p:nvSpPr>
          <p:spPr bwMode="auto">
            <a:xfrm>
              <a:off x="801" y="2336"/>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07" name="Line 79"/>
            <p:cNvSpPr>
              <a:spLocks noChangeShapeType="1"/>
            </p:cNvSpPr>
            <p:nvPr/>
          </p:nvSpPr>
          <p:spPr bwMode="auto">
            <a:xfrm>
              <a:off x="896" y="2336"/>
              <a:ext cx="0" cy="5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08" name="Line 80"/>
            <p:cNvSpPr>
              <a:spLocks noChangeShapeType="1"/>
            </p:cNvSpPr>
            <p:nvPr/>
          </p:nvSpPr>
          <p:spPr bwMode="auto">
            <a:xfrm flipH="1">
              <a:off x="801" y="284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09" name="Line 81"/>
            <p:cNvSpPr>
              <a:spLocks noChangeShapeType="1"/>
            </p:cNvSpPr>
            <p:nvPr/>
          </p:nvSpPr>
          <p:spPr bwMode="auto">
            <a:xfrm>
              <a:off x="896" y="2584"/>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06" name="Group 82"/>
          <p:cNvGrpSpPr>
            <a:grpSpLocks/>
          </p:cNvGrpSpPr>
          <p:nvPr/>
        </p:nvGrpSpPr>
        <p:grpSpPr bwMode="auto">
          <a:xfrm>
            <a:off x="3297238" y="901700"/>
            <a:ext cx="296862" cy="1168400"/>
            <a:chOff x="2077" y="568"/>
            <a:chExt cx="187" cy="736"/>
          </a:xfrm>
        </p:grpSpPr>
        <p:sp>
          <p:nvSpPr>
            <p:cNvPr id="121002" name="Line 83"/>
            <p:cNvSpPr>
              <a:spLocks noChangeShapeType="1"/>
            </p:cNvSpPr>
            <p:nvPr/>
          </p:nvSpPr>
          <p:spPr bwMode="auto">
            <a:xfrm>
              <a:off x="2077" y="568"/>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03" name="Line 84"/>
            <p:cNvSpPr>
              <a:spLocks noChangeShapeType="1"/>
            </p:cNvSpPr>
            <p:nvPr/>
          </p:nvSpPr>
          <p:spPr bwMode="auto">
            <a:xfrm>
              <a:off x="2168" y="568"/>
              <a:ext cx="0" cy="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04" name="Line 85"/>
            <p:cNvSpPr>
              <a:spLocks noChangeShapeType="1"/>
            </p:cNvSpPr>
            <p:nvPr/>
          </p:nvSpPr>
          <p:spPr bwMode="auto">
            <a:xfrm flipH="1">
              <a:off x="2077" y="1304"/>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05" name="Line 86"/>
            <p:cNvSpPr>
              <a:spLocks noChangeShapeType="1"/>
            </p:cNvSpPr>
            <p:nvPr/>
          </p:nvSpPr>
          <p:spPr bwMode="auto">
            <a:xfrm>
              <a:off x="2168" y="92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07" name="Group 87"/>
          <p:cNvGrpSpPr>
            <a:grpSpLocks/>
          </p:cNvGrpSpPr>
          <p:nvPr/>
        </p:nvGrpSpPr>
        <p:grpSpPr bwMode="auto">
          <a:xfrm>
            <a:off x="1271588" y="1536700"/>
            <a:ext cx="290512" cy="520700"/>
            <a:chOff x="801" y="560"/>
            <a:chExt cx="183" cy="328"/>
          </a:xfrm>
        </p:grpSpPr>
        <p:sp>
          <p:nvSpPr>
            <p:cNvPr id="120998" name="Line 88"/>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99" name="Line 89"/>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00" name="Line 90"/>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001" name="Line 91"/>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08" name="Group 92"/>
          <p:cNvGrpSpPr>
            <a:grpSpLocks/>
          </p:cNvGrpSpPr>
          <p:nvPr/>
        </p:nvGrpSpPr>
        <p:grpSpPr bwMode="auto">
          <a:xfrm>
            <a:off x="5005388" y="901700"/>
            <a:ext cx="290512" cy="520700"/>
            <a:chOff x="801" y="560"/>
            <a:chExt cx="183" cy="328"/>
          </a:xfrm>
        </p:grpSpPr>
        <p:sp>
          <p:nvSpPr>
            <p:cNvPr id="120994" name="Line 93"/>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95" name="Line 94"/>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96" name="Line 95"/>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97" name="Line 96"/>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09" name="Group 97"/>
          <p:cNvGrpSpPr>
            <a:grpSpLocks/>
          </p:cNvGrpSpPr>
          <p:nvPr/>
        </p:nvGrpSpPr>
        <p:grpSpPr bwMode="auto">
          <a:xfrm>
            <a:off x="6808788" y="889000"/>
            <a:ext cx="290512" cy="520700"/>
            <a:chOff x="801" y="560"/>
            <a:chExt cx="183" cy="328"/>
          </a:xfrm>
        </p:grpSpPr>
        <p:sp>
          <p:nvSpPr>
            <p:cNvPr id="120990" name="Line 98"/>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91" name="Line 99"/>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92" name="Line 100"/>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93" name="Line 101"/>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0" name="Group 102"/>
          <p:cNvGrpSpPr>
            <a:grpSpLocks/>
          </p:cNvGrpSpPr>
          <p:nvPr/>
        </p:nvGrpSpPr>
        <p:grpSpPr bwMode="auto">
          <a:xfrm>
            <a:off x="5005388" y="2311400"/>
            <a:ext cx="290512" cy="520700"/>
            <a:chOff x="801" y="560"/>
            <a:chExt cx="183" cy="328"/>
          </a:xfrm>
        </p:grpSpPr>
        <p:sp>
          <p:nvSpPr>
            <p:cNvPr id="120986" name="Line 103"/>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87" name="Line 104"/>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88" name="Line 105"/>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89" name="Line 106"/>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1" name="Group 107"/>
          <p:cNvGrpSpPr>
            <a:grpSpLocks/>
          </p:cNvGrpSpPr>
          <p:nvPr/>
        </p:nvGrpSpPr>
        <p:grpSpPr bwMode="auto">
          <a:xfrm>
            <a:off x="5005388" y="2933700"/>
            <a:ext cx="290512" cy="520700"/>
            <a:chOff x="801" y="560"/>
            <a:chExt cx="183" cy="328"/>
          </a:xfrm>
        </p:grpSpPr>
        <p:sp>
          <p:nvSpPr>
            <p:cNvPr id="120982" name="Line 108"/>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83" name="Line 109"/>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84" name="Line 110"/>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85" name="Line 111"/>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2" name="Group 112"/>
          <p:cNvGrpSpPr>
            <a:grpSpLocks/>
          </p:cNvGrpSpPr>
          <p:nvPr/>
        </p:nvGrpSpPr>
        <p:grpSpPr bwMode="auto">
          <a:xfrm>
            <a:off x="5018088" y="3690938"/>
            <a:ext cx="290512" cy="520700"/>
            <a:chOff x="801" y="560"/>
            <a:chExt cx="183" cy="328"/>
          </a:xfrm>
        </p:grpSpPr>
        <p:sp>
          <p:nvSpPr>
            <p:cNvPr id="120978" name="Line 113"/>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79" name="Line 114"/>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80" name="Line 115"/>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81" name="Line 116"/>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3" name="Group 117"/>
          <p:cNvGrpSpPr>
            <a:grpSpLocks/>
          </p:cNvGrpSpPr>
          <p:nvPr/>
        </p:nvGrpSpPr>
        <p:grpSpPr bwMode="auto">
          <a:xfrm>
            <a:off x="5005388" y="4330700"/>
            <a:ext cx="290512" cy="520700"/>
            <a:chOff x="801" y="560"/>
            <a:chExt cx="183" cy="328"/>
          </a:xfrm>
        </p:grpSpPr>
        <p:sp>
          <p:nvSpPr>
            <p:cNvPr id="120974" name="Line 118"/>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75" name="Line 119"/>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76" name="Line 120"/>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77" name="Line 121"/>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4" name="Group 122"/>
          <p:cNvGrpSpPr>
            <a:grpSpLocks/>
          </p:cNvGrpSpPr>
          <p:nvPr/>
        </p:nvGrpSpPr>
        <p:grpSpPr bwMode="auto">
          <a:xfrm>
            <a:off x="5005388" y="5105400"/>
            <a:ext cx="290512" cy="520700"/>
            <a:chOff x="801" y="560"/>
            <a:chExt cx="183" cy="328"/>
          </a:xfrm>
        </p:grpSpPr>
        <p:sp>
          <p:nvSpPr>
            <p:cNvPr id="120970" name="Line 123"/>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71" name="Line 124"/>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72" name="Line 125"/>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73" name="Line 126"/>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5" name="Group 127"/>
          <p:cNvGrpSpPr>
            <a:grpSpLocks/>
          </p:cNvGrpSpPr>
          <p:nvPr/>
        </p:nvGrpSpPr>
        <p:grpSpPr bwMode="auto">
          <a:xfrm>
            <a:off x="5005388" y="5740400"/>
            <a:ext cx="290512" cy="520700"/>
            <a:chOff x="801" y="560"/>
            <a:chExt cx="183" cy="328"/>
          </a:xfrm>
        </p:grpSpPr>
        <p:sp>
          <p:nvSpPr>
            <p:cNvPr id="120966" name="Line 128"/>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67" name="Line 129"/>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68" name="Line 130"/>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69" name="Line 131"/>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6" name="Group 132"/>
          <p:cNvGrpSpPr>
            <a:grpSpLocks/>
          </p:cNvGrpSpPr>
          <p:nvPr/>
        </p:nvGrpSpPr>
        <p:grpSpPr bwMode="auto">
          <a:xfrm>
            <a:off x="6808788" y="3708400"/>
            <a:ext cx="290512" cy="520700"/>
            <a:chOff x="801" y="560"/>
            <a:chExt cx="183" cy="328"/>
          </a:xfrm>
        </p:grpSpPr>
        <p:sp>
          <p:nvSpPr>
            <p:cNvPr id="120962" name="Line 133"/>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63" name="Line 134"/>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64" name="Line 135"/>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65" name="Line 136"/>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7" name="Group 137"/>
          <p:cNvGrpSpPr>
            <a:grpSpLocks/>
          </p:cNvGrpSpPr>
          <p:nvPr/>
        </p:nvGrpSpPr>
        <p:grpSpPr bwMode="auto">
          <a:xfrm>
            <a:off x="6808788" y="4330700"/>
            <a:ext cx="290512" cy="520700"/>
            <a:chOff x="801" y="560"/>
            <a:chExt cx="183" cy="328"/>
          </a:xfrm>
        </p:grpSpPr>
        <p:sp>
          <p:nvSpPr>
            <p:cNvPr id="120958" name="Line 138"/>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59" name="Line 139"/>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60" name="Line 140"/>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61" name="Line 141"/>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8" name="Group 142"/>
          <p:cNvGrpSpPr>
            <a:grpSpLocks/>
          </p:cNvGrpSpPr>
          <p:nvPr/>
        </p:nvGrpSpPr>
        <p:grpSpPr bwMode="auto">
          <a:xfrm>
            <a:off x="6808788" y="876300"/>
            <a:ext cx="290512" cy="520700"/>
            <a:chOff x="801" y="560"/>
            <a:chExt cx="183" cy="328"/>
          </a:xfrm>
        </p:grpSpPr>
        <p:sp>
          <p:nvSpPr>
            <p:cNvPr id="120954" name="Line 143"/>
            <p:cNvSpPr>
              <a:spLocks noChangeShapeType="1"/>
            </p:cNvSpPr>
            <p:nvPr/>
          </p:nvSpPr>
          <p:spPr bwMode="auto">
            <a:xfrm>
              <a:off x="801" y="560"/>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55" name="Line 144"/>
            <p:cNvSpPr>
              <a:spLocks noChangeShapeType="1"/>
            </p:cNvSpPr>
            <p:nvPr/>
          </p:nvSpPr>
          <p:spPr bwMode="auto">
            <a:xfrm>
              <a:off x="896" y="560"/>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56" name="Line 145"/>
            <p:cNvSpPr>
              <a:spLocks noChangeShapeType="1"/>
            </p:cNvSpPr>
            <p:nvPr/>
          </p:nvSpPr>
          <p:spPr bwMode="auto">
            <a:xfrm flipH="1">
              <a:off x="801" y="888"/>
              <a:ext cx="9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57" name="Line 146"/>
            <p:cNvSpPr>
              <a:spLocks noChangeShapeType="1"/>
            </p:cNvSpPr>
            <p:nvPr/>
          </p:nvSpPr>
          <p:spPr bwMode="auto">
            <a:xfrm>
              <a:off x="896" y="72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19" name="Group 147"/>
          <p:cNvGrpSpPr>
            <a:grpSpLocks/>
          </p:cNvGrpSpPr>
          <p:nvPr/>
        </p:nvGrpSpPr>
        <p:grpSpPr bwMode="auto">
          <a:xfrm>
            <a:off x="1277938" y="2311400"/>
            <a:ext cx="296862" cy="1168400"/>
            <a:chOff x="2077" y="568"/>
            <a:chExt cx="187" cy="736"/>
          </a:xfrm>
        </p:grpSpPr>
        <p:sp>
          <p:nvSpPr>
            <p:cNvPr id="120950" name="Line 148"/>
            <p:cNvSpPr>
              <a:spLocks noChangeShapeType="1"/>
            </p:cNvSpPr>
            <p:nvPr/>
          </p:nvSpPr>
          <p:spPr bwMode="auto">
            <a:xfrm>
              <a:off x="2077" y="568"/>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51" name="Line 149"/>
            <p:cNvSpPr>
              <a:spLocks noChangeShapeType="1"/>
            </p:cNvSpPr>
            <p:nvPr/>
          </p:nvSpPr>
          <p:spPr bwMode="auto">
            <a:xfrm>
              <a:off x="2168" y="568"/>
              <a:ext cx="0" cy="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52" name="Line 150"/>
            <p:cNvSpPr>
              <a:spLocks noChangeShapeType="1"/>
            </p:cNvSpPr>
            <p:nvPr/>
          </p:nvSpPr>
          <p:spPr bwMode="auto">
            <a:xfrm flipH="1">
              <a:off x="2077" y="1304"/>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53" name="Line 151"/>
            <p:cNvSpPr>
              <a:spLocks noChangeShapeType="1"/>
            </p:cNvSpPr>
            <p:nvPr/>
          </p:nvSpPr>
          <p:spPr bwMode="auto">
            <a:xfrm>
              <a:off x="2168" y="92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20" name="Group 152"/>
          <p:cNvGrpSpPr>
            <a:grpSpLocks/>
          </p:cNvGrpSpPr>
          <p:nvPr/>
        </p:nvGrpSpPr>
        <p:grpSpPr bwMode="auto">
          <a:xfrm>
            <a:off x="1265238" y="5105400"/>
            <a:ext cx="296862" cy="1168400"/>
            <a:chOff x="2077" y="568"/>
            <a:chExt cx="187" cy="736"/>
          </a:xfrm>
        </p:grpSpPr>
        <p:sp>
          <p:nvSpPr>
            <p:cNvPr id="120946" name="Line 153"/>
            <p:cNvSpPr>
              <a:spLocks noChangeShapeType="1"/>
            </p:cNvSpPr>
            <p:nvPr/>
          </p:nvSpPr>
          <p:spPr bwMode="auto">
            <a:xfrm>
              <a:off x="2077" y="568"/>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47" name="Line 154"/>
            <p:cNvSpPr>
              <a:spLocks noChangeShapeType="1"/>
            </p:cNvSpPr>
            <p:nvPr/>
          </p:nvSpPr>
          <p:spPr bwMode="auto">
            <a:xfrm>
              <a:off x="2168" y="568"/>
              <a:ext cx="0" cy="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48" name="Line 155"/>
            <p:cNvSpPr>
              <a:spLocks noChangeShapeType="1"/>
            </p:cNvSpPr>
            <p:nvPr/>
          </p:nvSpPr>
          <p:spPr bwMode="auto">
            <a:xfrm flipH="1">
              <a:off x="2077" y="1304"/>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49" name="Line 156"/>
            <p:cNvSpPr>
              <a:spLocks noChangeShapeType="1"/>
            </p:cNvSpPr>
            <p:nvPr/>
          </p:nvSpPr>
          <p:spPr bwMode="auto">
            <a:xfrm>
              <a:off x="2168" y="92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21" name="Group 157"/>
          <p:cNvGrpSpPr>
            <a:grpSpLocks/>
          </p:cNvGrpSpPr>
          <p:nvPr/>
        </p:nvGrpSpPr>
        <p:grpSpPr bwMode="auto">
          <a:xfrm>
            <a:off x="3297238" y="2298700"/>
            <a:ext cx="296862" cy="1168400"/>
            <a:chOff x="2077" y="568"/>
            <a:chExt cx="187" cy="736"/>
          </a:xfrm>
        </p:grpSpPr>
        <p:sp>
          <p:nvSpPr>
            <p:cNvPr id="120942" name="Line 158"/>
            <p:cNvSpPr>
              <a:spLocks noChangeShapeType="1"/>
            </p:cNvSpPr>
            <p:nvPr/>
          </p:nvSpPr>
          <p:spPr bwMode="auto">
            <a:xfrm>
              <a:off x="2077" y="568"/>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43" name="Line 159"/>
            <p:cNvSpPr>
              <a:spLocks noChangeShapeType="1"/>
            </p:cNvSpPr>
            <p:nvPr/>
          </p:nvSpPr>
          <p:spPr bwMode="auto">
            <a:xfrm>
              <a:off x="2168" y="568"/>
              <a:ext cx="0" cy="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44" name="Line 160"/>
            <p:cNvSpPr>
              <a:spLocks noChangeShapeType="1"/>
            </p:cNvSpPr>
            <p:nvPr/>
          </p:nvSpPr>
          <p:spPr bwMode="auto">
            <a:xfrm flipH="1">
              <a:off x="2077" y="1304"/>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45" name="Line 161"/>
            <p:cNvSpPr>
              <a:spLocks noChangeShapeType="1"/>
            </p:cNvSpPr>
            <p:nvPr/>
          </p:nvSpPr>
          <p:spPr bwMode="auto">
            <a:xfrm>
              <a:off x="2168" y="92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22" name="Group 162"/>
          <p:cNvGrpSpPr>
            <a:grpSpLocks/>
          </p:cNvGrpSpPr>
          <p:nvPr/>
        </p:nvGrpSpPr>
        <p:grpSpPr bwMode="auto">
          <a:xfrm>
            <a:off x="3297238" y="3708400"/>
            <a:ext cx="296862" cy="1168400"/>
            <a:chOff x="2077" y="568"/>
            <a:chExt cx="187" cy="736"/>
          </a:xfrm>
        </p:grpSpPr>
        <p:sp>
          <p:nvSpPr>
            <p:cNvPr id="120938" name="Line 163"/>
            <p:cNvSpPr>
              <a:spLocks noChangeShapeType="1"/>
            </p:cNvSpPr>
            <p:nvPr/>
          </p:nvSpPr>
          <p:spPr bwMode="auto">
            <a:xfrm>
              <a:off x="2077" y="568"/>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39" name="Line 164"/>
            <p:cNvSpPr>
              <a:spLocks noChangeShapeType="1"/>
            </p:cNvSpPr>
            <p:nvPr/>
          </p:nvSpPr>
          <p:spPr bwMode="auto">
            <a:xfrm>
              <a:off x="2168" y="568"/>
              <a:ext cx="0" cy="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40" name="Line 165"/>
            <p:cNvSpPr>
              <a:spLocks noChangeShapeType="1"/>
            </p:cNvSpPr>
            <p:nvPr/>
          </p:nvSpPr>
          <p:spPr bwMode="auto">
            <a:xfrm flipH="1">
              <a:off x="2077" y="1304"/>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41" name="Line 166"/>
            <p:cNvSpPr>
              <a:spLocks noChangeShapeType="1"/>
            </p:cNvSpPr>
            <p:nvPr/>
          </p:nvSpPr>
          <p:spPr bwMode="auto">
            <a:xfrm>
              <a:off x="2168" y="92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23" name="Group 167"/>
          <p:cNvGrpSpPr>
            <a:grpSpLocks/>
          </p:cNvGrpSpPr>
          <p:nvPr/>
        </p:nvGrpSpPr>
        <p:grpSpPr bwMode="auto">
          <a:xfrm>
            <a:off x="3297238" y="5105400"/>
            <a:ext cx="296862" cy="1168400"/>
            <a:chOff x="2077" y="568"/>
            <a:chExt cx="187" cy="736"/>
          </a:xfrm>
        </p:grpSpPr>
        <p:sp>
          <p:nvSpPr>
            <p:cNvPr id="120934" name="Line 168"/>
            <p:cNvSpPr>
              <a:spLocks noChangeShapeType="1"/>
            </p:cNvSpPr>
            <p:nvPr/>
          </p:nvSpPr>
          <p:spPr bwMode="auto">
            <a:xfrm>
              <a:off x="2077" y="568"/>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35" name="Line 169"/>
            <p:cNvSpPr>
              <a:spLocks noChangeShapeType="1"/>
            </p:cNvSpPr>
            <p:nvPr/>
          </p:nvSpPr>
          <p:spPr bwMode="auto">
            <a:xfrm>
              <a:off x="2168" y="568"/>
              <a:ext cx="0" cy="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36" name="Line 170"/>
            <p:cNvSpPr>
              <a:spLocks noChangeShapeType="1"/>
            </p:cNvSpPr>
            <p:nvPr/>
          </p:nvSpPr>
          <p:spPr bwMode="auto">
            <a:xfrm flipH="1">
              <a:off x="2077" y="1304"/>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37" name="Line 171"/>
            <p:cNvSpPr>
              <a:spLocks noChangeShapeType="1"/>
            </p:cNvSpPr>
            <p:nvPr/>
          </p:nvSpPr>
          <p:spPr bwMode="auto">
            <a:xfrm>
              <a:off x="2168" y="92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24" name="Group 172"/>
          <p:cNvGrpSpPr>
            <a:grpSpLocks/>
          </p:cNvGrpSpPr>
          <p:nvPr/>
        </p:nvGrpSpPr>
        <p:grpSpPr bwMode="auto">
          <a:xfrm>
            <a:off x="6815138" y="2286000"/>
            <a:ext cx="296862" cy="1168400"/>
            <a:chOff x="2077" y="568"/>
            <a:chExt cx="187" cy="736"/>
          </a:xfrm>
        </p:grpSpPr>
        <p:sp>
          <p:nvSpPr>
            <p:cNvPr id="120930" name="Line 173"/>
            <p:cNvSpPr>
              <a:spLocks noChangeShapeType="1"/>
            </p:cNvSpPr>
            <p:nvPr/>
          </p:nvSpPr>
          <p:spPr bwMode="auto">
            <a:xfrm>
              <a:off x="2077" y="568"/>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31" name="Line 174"/>
            <p:cNvSpPr>
              <a:spLocks noChangeShapeType="1"/>
            </p:cNvSpPr>
            <p:nvPr/>
          </p:nvSpPr>
          <p:spPr bwMode="auto">
            <a:xfrm>
              <a:off x="2168" y="568"/>
              <a:ext cx="0" cy="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32" name="Line 175"/>
            <p:cNvSpPr>
              <a:spLocks noChangeShapeType="1"/>
            </p:cNvSpPr>
            <p:nvPr/>
          </p:nvSpPr>
          <p:spPr bwMode="auto">
            <a:xfrm flipH="1">
              <a:off x="2077" y="1304"/>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33" name="Line 176"/>
            <p:cNvSpPr>
              <a:spLocks noChangeShapeType="1"/>
            </p:cNvSpPr>
            <p:nvPr/>
          </p:nvSpPr>
          <p:spPr bwMode="auto">
            <a:xfrm>
              <a:off x="2168" y="92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925" name="Group 177"/>
          <p:cNvGrpSpPr>
            <a:grpSpLocks/>
          </p:cNvGrpSpPr>
          <p:nvPr/>
        </p:nvGrpSpPr>
        <p:grpSpPr bwMode="auto">
          <a:xfrm>
            <a:off x="6815138" y="5105400"/>
            <a:ext cx="296862" cy="1168400"/>
            <a:chOff x="2077" y="568"/>
            <a:chExt cx="187" cy="736"/>
          </a:xfrm>
        </p:grpSpPr>
        <p:sp>
          <p:nvSpPr>
            <p:cNvPr id="120926" name="Line 178"/>
            <p:cNvSpPr>
              <a:spLocks noChangeShapeType="1"/>
            </p:cNvSpPr>
            <p:nvPr/>
          </p:nvSpPr>
          <p:spPr bwMode="auto">
            <a:xfrm>
              <a:off x="2077" y="568"/>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27" name="Line 179"/>
            <p:cNvSpPr>
              <a:spLocks noChangeShapeType="1"/>
            </p:cNvSpPr>
            <p:nvPr/>
          </p:nvSpPr>
          <p:spPr bwMode="auto">
            <a:xfrm>
              <a:off x="2168" y="568"/>
              <a:ext cx="0" cy="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28" name="Line 180"/>
            <p:cNvSpPr>
              <a:spLocks noChangeShapeType="1"/>
            </p:cNvSpPr>
            <p:nvPr/>
          </p:nvSpPr>
          <p:spPr bwMode="auto">
            <a:xfrm flipH="1">
              <a:off x="2077" y="1304"/>
              <a:ext cx="9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929" name="Line 181"/>
            <p:cNvSpPr>
              <a:spLocks noChangeShapeType="1"/>
            </p:cNvSpPr>
            <p:nvPr/>
          </p:nvSpPr>
          <p:spPr bwMode="auto">
            <a:xfrm>
              <a:off x="2168" y="928"/>
              <a:ext cx="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3569352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070BBF74-8353-46F0-8EEA-DC2E7DD023C5}" type="slidenum">
              <a:rPr lang="da-DK" altLang="zh-CN" smtClean="0"/>
              <a:pPr>
                <a:defRPr/>
              </a:pPr>
              <a:t>17</a:t>
            </a:fld>
            <a:endParaRPr lang="da-DK" altLang="zh-CN"/>
          </a:p>
        </p:txBody>
      </p:sp>
      <p:pic>
        <p:nvPicPr>
          <p:cNvPr id="3" name="Picture 2"/>
          <p:cNvPicPr>
            <a:picLocks noChangeAspect="1"/>
          </p:cNvPicPr>
          <p:nvPr/>
        </p:nvPicPr>
        <p:blipFill>
          <a:blip r:embed="rId2"/>
          <a:stretch>
            <a:fillRect/>
          </a:stretch>
        </p:blipFill>
        <p:spPr>
          <a:xfrm>
            <a:off x="2133600" y="16933"/>
            <a:ext cx="5442045" cy="6858000"/>
          </a:xfrm>
          <a:prstGeom prst="rect">
            <a:avLst/>
          </a:prstGeom>
        </p:spPr>
      </p:pic>
      <p:sp>
        <p:nvSpPr>
          <p:cNvPr id="4" name="Rectangle 3"/>
          <p:cNvSpPr/>
          <p:nvPr/>
        </p:nvSpPr>
        <p:spPr>
          <a:xfrm>
            <a:off x="152400" y="1828800"/>
            <a:ext cx="1981200" cy="1754327"/>
          </a:xfrm>
          <a:prstGeom prst="rect">
            <a:avLst/>
          </a:prstGeom>
        </p:spPr>
        <p:txBody>
          <a:bodyPr wrap="square">
            <a:spAutoFit/>
          </a:bodyPr>
          <a:lstStyle/>
          <a:p>
            <a:r>
              <a:rPr lang="en-US" dirty="0">
                <a:solidFill>
                  <a:srgbClr val="0000FF"/>
                </a:solidFill>
                <a:latin typeface="Comic Sans MS"/>
                <a:cs typeface="Comic Sans MS"/>
              </a:rPr>
              <a:t>Overview of concepts used to identify or create enzymes with desired properties</a:t>
            </a:r>
          </a:p>
        </p:txBody>
      </p:sp>
    </p:spTree>
    <p:extLst>
      <p:ext uri="{BB962C8B-B14F-4D97-AF65-F5344CB8AC3E}">
        <p14:creationId xmlns:p14="http://schemas.microsoft.com/office/powerpoint/2010/main" val="136912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5096229-0D60-401F-96A2-A6656100EF1C}" type="slidenum">
              <a:rPr lang="da-DK" altLang="zh-CN"/>
              <a:pPr eaLnBrk="1" hangingPunct="1"/>
              <a:t>18</a:t>
            </a:fld>
            <a:endParaRPr lang="da-DK" altLang="zh-CN"/>
          </a:p>
        </p:txBody>
      </p:sp>
      <p:sp>
        <p:nvSpPr>
          <p:cNvPr id="16387" name="Rectangle 2"/>
          <p:cNvSpPr>
            <a:spLocks noGrp="1" noChangeArrowheads="1"/>
          </p:cNvSpPr>
          <p:nvPr>
            <p:ph type="title"/>
          </p:nvPr>
        </p:nvSpPr>
        <p:spPr/>
        <p:txBody>
          <a:bodyPr/>
          <a:lstStyle/>
          <a:p>
            <a:pPr eaLnBrk="1" hangingPunct="1"/>
            <a:r>
              <a:rPr lang="en-US" altLang="zh-CN" sz="3200" smtClean="0">
                <a:latin typeface="Comic Sans MS" pitchFamily="66" charset="0"/>
                <a:ea typeface="宋体" charset="-122"/>
              </a:rPr>
              <a:t>Directed Evolution – Random mutagenesis</a:t>
            </a:r>
            <a:endParaRPr lang="da-DK" altLang="zh-CN" sz="3200" smtClean="0">
              <a:latin typeface="Comic Sans MS" pitchFamily="66" charset="0"/>
              <a:ea typeface="宋体" charset="-122"/>
            </a:endParaRPr>
          </a:p>
        </p:txBody>
      </p:sp>
      <p:sp>
        <p:nvSpPr>
          <p:cNvPr id="16388" name="Rectangle 4"/>
          <p:cNvSpPr>
            <a:spLocks noChangeArrowheads="1"/>
          </p:cNvSpPr>
          <p:nvPr/>
        </p:nvSpPr>
        <p:spPr bwMode="auto">
          <a:xfrm>
            <a:off x="1371600" y="1344484"/>
            <a:ext cx="64770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tabLst>
                <a:tab pos="342900" algn="l"/>
              </a:tabLst>
            </a:pPr>
            <a:r>
              <a:rPr lang="da-DK" altLang="zh-CN" sz="2000" dirty="0">
                <a:latin typeface="Comic Sans MS" pitchFamily="66" charset="0"/>
                <a:ea typeface="宋体" charset="-122"/>
              </a:rPr>
              <a:t>-&gt; </a:t>
            </a:r>
            <a:r>
              <a:rPr lang="da-DK" altLang="zh-CN" sz="2000" dirty="0" err="1">
                <a:latin typeface="Comic Sans MS" pitchFamily="66" charset="0"/>
                <a:ea typeface="宋体" charset="-122"/>
              </a:rPr>
              <a:t>based</a:t>
            </a:r>
            <a:r>
              <a:rPr lang="da-DK" altLang="zh-CN" sz="2000" dirty="0">
                <a:latin typeface="Comic Sans MS" pitchFamily="66" charset="0"/>
                <a:ea typeface="宋体" charset="-122"/>
              </a:rPr>
              <a:t> on the </a:t>
            </a:r>
            <a:r>
              <a:rPr lang="da-DK" altLang="zh-CN" sz="2000" dirty="0" err="1">
                <a:latin typeface="Comic Sans MS" pitchFamily="66" charset="0"/>
                <a:ea typeface="宋体" charset="-122"/>
              </a:rPr>
              <a:t>process</a:t>
            </a:r>
            <a:r>
              <a:rPr lang="da-DK" altLang="zh-CN" sz="2000" dirty="0">
                <a:latin typeface="Comic Sans MS" pitchFamily="66" charset="0"/>
                <a:ea typeface="宋体" charset="-122"/>
              </a:rPr>
              <a:t> of </a:t>
            </a:r>
            <a:r>
              <a:rPr lang="da-DK" altLang="zh-CN" sz="2000" dirty="0" err="1">
                <a:latin typeface="Comic Sans MS" pitchFamily="66" charset="0"/>
                <a:ea typeface="宋体" charset="-122"/>
              </a:rPr>
              <a:t>natural</a:t>
            </a:r>
            <a:r>
              <a:rPr lang="da-DK" altLang="zh-CN" sz="2000" dirty="0">
                <a:latin typeface="Comic Sans MS" pitchFamily="66" charset="0"/>
                <a:ea typeface="宋体" charset="-122"/>
              </a:rPr>
              <a:t> evolution</a:t>
            </a:r>
          </a:p>
          <a:p>
            <a:pPr algn="ctr">
              <a:tabLst>
                <a:tab pos="342900" algn="l"/>
              </a:tabLst>
            </a:pPr>
            <a:endParaRPr lang="da-DK" altLang="zh-CN" sz="2000" dirty="0">
              <a:latin typeface="Comic Sans MS" pitchFamily="66" charset="0"/>
              <a:ea typeface="宋体" charset="-122"/>
            </a:endParaRPr>
          </a:p>
          <a:p>
            <a:pPr>
              <a:tabLst>
                <a:tab pos="342900" algn="l"/>
              </a:tabLst>
            </a:pPr>
            <a:r>
              <a:rPr lang="da-DK" altLang="zh-CN" sz="2000" b="1" dirty="0">
                <a:solidFill>
                  <a:srgbClr val="0000FF"/>
                </a:solidFill>
                <a:latin typeface="Comic Sans MS" pitchFamily="66" charset="0"/>
                <a:ea typeface="宋体" charset="-122"/>
              </a:rPr>
              <a:t>- NO </a:t>
            </a:r>
            <a:r>
              <a:rPr lang="da-DK" altLang="zh-CN" sz="2000" b="1" dirty="0" err="1">
                <a:solidFill>
                  <a:srgbClr val="0000FF"/>
                </a:solidFill>
                <a:latin typeface="Comic Sans MS" pitchFamily="66" charset="0"/>
                <a:ea typeface="宋体" charset="-122"/>
              </a:rPr>
              <a:t>structural</a:t>
            </a:r>
            <a:r>
              <a:rPr lang="da-DK" altLang="zh-CN" sz="2000" b="1" dirty="0">
                <a:solidFill>
                  <a:srgbClr val="0000FF"/>
                </a:solidFill>
                <a:latin typeface="Comic Sans MS" pitchFamily="66" charset="0"/>
                <a:ea typeface="宋体" charset="-122"/>
              </a:rPr>
              <a:t> information </a:t>
            </a:r>
            <a:r>
              <a:rPr lang="da-DK" altLang="zh-CN" sz="2000" b="1" dirty="0" err="1">
                <a:solidFill>
                  <a:srgbClr val="0000FF"/>
                </a:solidFill>
                <a:latin typeface="Comic Sans MS" pitchFamily="66" charset="0"/>
                <a:ea typeface="宋体" charset="-122"/>
              </a:rPr>
              <a:t>required</a:t>
            </a:r>
            <a:endParaRPr lang="da-DK" altLang="zh-CN" sz="2000" b="1" dirty="0">
              <a:solidFill>
                <a:srgbClr val="0000FF"/>
              </a:solidFill>
              <a:latin typeface="Comic Sans MS" pitchFamily="66" charset="0"/>
              <a:ea typeface="宋体" charset="-122"/>
            </a:endParaRPr>
          </a:p>
          <a:p>
            <a:pPr>
              <a:tabLst>
                <a:tab pos="342900" algn="l"/>
              </a:tabLst>
            </a:pPr>
            <a:endParaRPr lang="da-DK" altLang="zh-CN" sz="2000" b="1" dirty="0">
              <a:solidFill>
                <a:srgbClr val="0000FF"/>
              </a:solidFill>
              <a:latin typeface="Comic Sans MS" pitchFamily="66" charset="0"/>
              <a:ea typeface="宋体" charset="-122"/>
            </a:endParaRPr>
          </a:p>
          <a:p>
            <a:pPr>
              <a:tabLst>
                <a:tab pos="342900" algn="l"/>
              </a:tabLst>
            </a:pPr>
            <a:r>
              <a:rPr lang="en-US" altLang="zh-CN" sz="2000" b="1" dirty="0">
                <a:solidFill>
                  <a:srgbClr val="0000FF"/>
                </a:solidFill>
                <a:latin typeface="Comic Sans MS" pitchFamily="66" charset="0"/>
                <a:ea typeface="宋体" charset="-122"/>
              </a:rPr>
              <a:t>- NO understanding of the mechanism required</a:t>
            </a:r>
          </a:p>
          <a:p>
            <a:pPr>
              <a:tabLst>
                <a:tab pos="342900" algn="l"/>
              </a:tabLst>
            </a:pPr>
            <a:endParaRPr lang="en-US" altLang="zh-CN" sz="2000" dirty="0">
              <a:latin typeface="Comic Sans MS" pitchFamily="66" charset="0"/>
              <a:ea typeface="宋体" charset="-122"/>
            </a:endParaRPr>
          </a:p>
          <a:p>
            <a:pPr>
              <a:tabLst>
                <a:tab pos="342900" algn="l"/>
              </a:tabLst>
            </a:pPr>
            <a:endParaRPr lang="da-DK" altLang="zh-CN" sz="2000" dirty="0">
              <a:latin typeface="Comic Sans MS" pitchFamily="66" charset="0"/>
              <a:ea typeface="宋体" charset="-122"/>
            </a:endParaRPr>
          </a:p>
          <a:p>
            <a:pPr>
              <a:tabLst>
                <a:tab pos="342900" algn="l"/>
              </a:tabLst>
            </a:pPr>
            <a:r>
              <a:rPr lang="da-DK" altLang="zh-CN" sz="2000" u="sng" dirty="0">
                <a:latin typeface="Comic Sans MS" pitchFamily="66" charset="0"/>
                <a:ea typeface="宋体" charset="-122"/>
              </a:rPr>
              <a:t>General Procedure:</a:t>
            </a:r>
          </a:p>
          <a:p>
            <a:pPr>
              <a:tabLst>
                <a:tab pos="342900" algn="l"/>
              </a:tabLst>
            </a:pPr>
            <a:endParaRPr lang="da-DK" altLang="zh-CN" sz="2000" dirty="0">
              <a:latin typeface="Comic Sans MS" pitchFamily="66" charset="0"/>
              <a:ea typeface="宋体" charset="-122"/>
            </a:endParaRPr>
          </a:p>
          <a:p>
            <a:pPr>
              <a:tabLst>
                <a:tab pos="342900" algn="l"/>
              </a:tabLst>
            </a:pPr>
            <a:r>
              <a:rPr lang="da-DK" altLang="zh-CN" sz="2000" dirty="0">
                <a:latin typeface="Comic Sans MS" pitchFamily="66" charset="0"/>
                <a:ea typeface="宋体" charset="-122"/>
              </a:rPr>
              <a:t>Generation of </a:t>
            </a:r>
            <a:r>
              <a:rPr lang="da-DK" altLang="zh-CN" sz="2000" dirty="0" err="1">
                <a:latin typeface="Comic Sans MS" pitchFamily="66" charset="0"/>
                <a:ea typeface="宋体" charset="-122"/>
              </a:rPr>
              <a:t>genetic</a:t>
            </a:r>
            <a:r>
              <a:rPr lang="da-DK" altLang="zh-CN" sz="2000" dirty="0">
                <a:latin typeface="Comic Sans MS" pitchFamily="66" charset="0"/>
                <a:ea typeface="宋体" charset="-122"/>
              </a:rPr>
              <a:t> </a:t>
            </a:r>
            <a:r>
              <a:rPr lang="da-DK" altLang="zh-CN" sz="2000" dirty="0" err="1">
                <a:latin typeface="Comic Sans MS" pitchFamily="66" charset="0"/>
                <a:ea typeface="宋体" charset="-122"/>
              </a:rPr>
              <a:t>diversity</a:t>
            </a:r>
            <a:r>
              <a:rPr lang="da-DK" altLang="zh-CN" sz="2000" dirty="0">
                <a:latin typeface="Comic Sans MS" pitchFamily="66" charset="0"/>
                <a:ea typeface="宋体" charset="-122"/>
              </a:rPr>
              <a:t> </a:t>
            </a:r>
          </a:p>
          <a:p>
            <a:pPr>
              <a:tabLst>
                <a:tab pos="342900" algn="l"/>
              </a:tabLst>
            </a:pPr>
            <a:r>
              <a:rPr lang="da-DK" altLang="zh-CN" sz="2000" dirty="0">
                <a:latin typeface="Comic Sans MS" pitchFamily="66" charset="0"/>
                <a:ea typeface="宋体" charset="-122"/>
              </a:rPr>
              <a:t>	</a:t>
            </a:r>
            <a:r>
              <a:rPr lang="da-DK" altLang="zh-CN" sz="2000" dirty="0">
                <a:latin typeface="Comic Sans MS" pitchFamily="66" charset="0"/>
                <a:ea typeface="宋体" charset="-122"/>
                <a:sym typeface="Symbol" pitchFamily="18" charset="2"/>
              </a:rPr>
              <a:t></a:t>
            </a:r>
            <a:r>
              <a:rPr lang="da-DK" altLang="zh-CN" sz="2000" dirty="0">
                <a:latin typeface="Comic Sans MS" pitchFamily="66" charset="0"/>
                <a:ea typeface="宋体" charset="-122"/>
              </a:rPr>
              <a:t>  </a:t>
            </a:r>
            <a:r>
              <a:rPr lang="da-DK" altLang="zh-CN" sz="2000" dirty="0" err="1">
                <a:latin typeface="Comic Sans MS" pitchFamily="66" charset="0"/>
                <a:ea typeface="宋体" charset="-122"/>
                <a:sym typeface="Symbol" pitchFamily="18" charset="2"/>
              </a:rPr>
              <a:t>Random</a:t>
            </a:r>
            <a:r>
              <a:rPr lang="da-DK" altLang="zh-CN" sz="2000" dirty="0">
                <a:latin typeface="Comic Sans MS" pitchFamily="66" charset="0"/>
                <a:ea typeface="宋体" charset="-122"/>
                <a:sym typeface="Symbol" pitchFamily="18" charset="2"/>
              </a:rPr>
              <a:t> </a:t>
            </a:r>
            <a:r>
              <a:rPr lang="da-DK" altLang="zh-CN" sz="2000" dirty="0" err="1" smtClean="0">
                <a:latin typeface="Comic Sans MS" pitchFamily="66" charset="0"/>
                <a:ea typeface="宋体" charset="-122"/>
                <a:sym typeface="Symbol" pitchFamily="18" charset="2"/>
              </a:rPr>
              <a:t>mutagenesis</a:t>
            </a:r>
            <a:r>
              <a:rPr lang="da-DK" altLang="zh-CN" sz="2000" dirty="0">
                <a:latin typeface="Comic Sans MS" pitchFamily="66" charset="0"/>
                <a:ea typeface="宋体" charset="-122"/>
                <a:sym typeface="Symbol" pitchFamily="18" charset="2"/>
              </a:rPr>
              <a:t> </a:t>
            </a:r>
            <a:endParaRPr lang="da-DK" altLang="zh-CN" sz="2000" dirty="0" smtClean="0">
              <a:latin typeface="Comic Sans MS" pitchFamily="66" charset="0"/>
              <a:ea typeface="宋体" charset="-122"/>
              <a:sym typeface="Symbol" pitchFamily="18" charset="2"/>
            </a:endParaRPr>
          </a:p>
          <a:p>
            <a:pPr marL="714375">
              <a:tabLst>
                <a:tab pos="342900" algn="l"/>
              </a:tabLst>
            </a:pPr>
            <a:r>
              <a:rPr lang="da-DK" altLang="zh-CN" sz="2000" dirty="0" smtClean="0">
                <a:latin typeface="Comic Sans MS" pitchFamily="66" charset="0"/>
                <a:ea typeface="宋体" charset="-122"/>
                <a:sym typeface="Symbol" pitchFamily="18" charset="2"/>
              </a:rPr>
              <a:t>(</a:t>
            </a:r>
            <a:r>
              <a:rPr lang="da-DK" altLang="zh-CN" sz="2000" dirty="0" err="1" smtClean="0">
                <a:latin typeface="Comic Sans MS" pitchFamily="66" charset="0"/>
                <a:ea typeface="宋体" charset="-122"/>
                <a:sym typeface="Symbol" pitchFamily="18" charset="2"/>
              </a:rPr>
              <a:t>Error-prone</a:t>
            </a:r>
            <a:r>
              <a:rPr lang="da-DK" altLang="zh-CN" sz="2000" dirty="0" smtClean="0">
                <a:latin typeface="Comic Sans MS" pitchFamily="66" charset="0"/>
                <a:ea typeface="宋体" charset="-122"/>
                <a:sym typeface="Symbol" pitchFamily="18" charset="2"/>
              </a:rPr>
              <a:t> PCR and DNA </a:t>
            </a:r>
            <a:r>
              <a:rPr lang="da-DK" altLang="zh-CN" sz="2000" dirty="0" err="1" smtClean="0">
                <a:latin typeface="Comic Sans MS" pitchFamily="66" charset="0"/>
                <a:ea typeface="宋体" charset="-122"/>
                <a:sym typeface="Symbol" pitchFamily="18" charset="2"/>
              </a:rPr>
              <a:t>shuffling</a:t>
            </a:r>
            <a:r>
              <a:rPr lang="da-DK" altLang="zh-CN" sz="2000" dirty="0" smtClean="0">
                <a:latin typeface="Comic Sans MS" pitchFamily="66" charset="0"/>
                <a:ea typeface="宋体" charset="-122"/>
                <a:sym typeface="Symbol" pitchFamily="18" charset="2"/>
              </a:rPr>
              <a:t>)</a:t>
            </a:r>
            <a:endParaRPr lang="da-DK" altLang="zh-CN" sz="2000" dirty="0">
              <a:latin typeface="Comic Sans MS" pitchFamily="66" charset="0"/>
              <a:ea typeface="宋体" charset="-122"/>
              <a:sym typeface="Symbol" pitchFamily="18" charset="2"/>
            </a:endParaRPr>
          </a:p>
          <a:p>
            <a:pPr>
              <a:tabLst>
                <a:tab pos="342900" algn="l"/>
              </a:tabLst>
            </a:pPr>
            <a:endParaRPr lang="da-DK" altLang="zh-CN" sz="2000" dirty="0">
              <a:latin typeface="Comic Sans MS" pitchFamily="66" charset="0"/>
              <a:ea typeface="宋体" charset="-122"/>
              <a:sym typeface="Symbol" pitchFamily="18" charset="2"/>
            </a:endParaRPr>
          </a:p>
          <a:p>
            <a:pPr>
              <a:tabLst>
                <a:tab pos="342900" algn="l"/>
              </a:tabLst>
            </a:pPr>
            <a:r>
              <a:rPr lang="da-DK" altLang="zh-CN" sz="2000" dirty="0" err="1">
                <a:latin typeface="Comic Sans MS" pitchFamily="66" charset="0"/>
                <a:ea typeface="宋体" charset="-122"/>
                <a:sym typeface="Symbol" pitchFamily="18" charset="2"/>
              </a:rPr>
              <a:t>Identification</a:t>
            </a:r>
            <a:r>
              <a:rPr lang="da-DK" altLang="zh-CN" sz="2000" dirty="0">
                <a:latin typeface="Comic Sans MS" pitchFamily="66" charset="0"/>
                <a:ea typeface="宋体" charset="-122"/>
                <a:sym typeface="Symbol" pitchFamily="18" charset="2"/>
              </a:rPr>
              <a:t> of </a:t>
            </a:r>
            <a:r>
              <a:rPr lang="da-DK" altLang="zh-CN" sz="2000" dirty="0" err="1">
                <a:latin typeface="Comic Sans MS" pitchFamily="66" charset="0"/>
                <a:ea typeface="宋体" charset="-122"/>
                <a:sym typeface="Symbol" pitchFamily="18" charset="2"/>
              </a:rPr>
              <a:t>successful</a:t>
            </a:r>
            <a:r>
              <a:rPr lang="da-DK" altLang="zh-CN" sz="2000" dirty="0">
                <a:latin typeface="Comic Sans MS" pitchFamily="66" charset="0"/>
                <a:ea typeface="宋体" charset="-122"/>
                <a:sym typeface="Symbol" pitchFamily="18" charset="2"/>
              </a:rPr>
              <a:t> variants </a:t>
            </a:r>
          </a:p>
          <a:p>
            <a:pPr>
              <a:tabLst>
                <a:tab pos="342900" algn="l"/>
              </a:tabLst>
            </a:pPr>
            <a:r>
              <a:rPr lang="da-DK" altLang="zh-CN" sz="2000" dirty="0">
                <a:latin typeface="Comic Sans MS" pitchFamily="66" charset="0"/>
                <a:ea typeface="宋体" charset="-122"/>
                <a:sym typeface="Symbol" pitchFamily="18" charset="2"/>
              </a:rPr>
              <a:t>	</a:t>
            </a:r>
            <a:r>
              <a:rPr lang="da-DK" altLang="zh-CN" sz="2000" dirty="0">
                <a:latin typeface="Comic Sans MS" pitchFamily="66" charset="0"/>
                <a:ea typeface="宋体" charset="-122"/>
              </a:rPr>
              <a:t>   </a:t>
            </a:r>
            <a:r>
              <a:rPr lang="da-DK" altLang="zh-CN" sz="2000" dirty="0">
                <a:latin typeface="Comic Sans MS" pitchFamily="66" charset="0"/>
                <a:ea typeface="宋体" charset="-122"/>
                <a:sym typeface="Symbol" pitchFamily="18" charset="2"/>
              </a:rPr>
              <a:t>Screening and </a:t>
            </a:r>
            <a:r>
              <a:rPr lang="da-DK" altLang="zh-CN" sz="2000" dirty="0" err="1">
                <a:latin typeface="Comic Sans MS" pitchFamily="66" charset="0"/>
                <a:ea typeface="宋体" charset="-122"/>
                <a:sym typeface="Symbol" pitchFamily="18" charset="2"/>
              </a:rPr>
              <a:t>seletion</a:t>
            </a:r>
            <a:endParaRPr lang="da-DK" altLang="zh-CN" sz="2000" dirty="0">
              <a:latin typeface="Comic Sans MS" pitchFamily="66" charset="0"/>
              <a:ea typeface="宋体" charset="-122"/>
              <a:sym typeface="Symbol" pitchFamily="18" charset="2"/>
            </a:endParaRPr>
          </a:p>
          <a:p>
            <a:pPr>
              <a:tabLst>
                <a:tab pos="342900" algn="l"/>
              </a:tabLst>
            </a:pPr>
            <a:endParaRPr lang="da-DK" altLang="zh-CN" sz="2000" dirty="0">
              <a:solidFill>
                <a:srgbClr val="FF3300"/>
              </a:solidFill>
              <a:latin typeface="Comic Sans MS" pitchFamily="66" charset="0"/>
              <a:ea typeface="宋体" charset="-122"/>
              <a:sym typeface="Symbol" pitchFamily="18" charset="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5B3E3B6-749B-41BA-93FB-F88434CA5564}" type="slidenum">
              <a:rPr lang="da-DK" altLang="zh-CN"/>
              <a:pPr eaLnBrk="1" hangingPunct="1"/>
              <a:t>19</a:t>
            </a:fld>
            <a:endParaRPr lang="da-DK" altLang="zh-CN"/>
          </a:p>
        </p:txBody>
      </p:sp>
      <p:sp>
        <p:nvSpPr>
          <p:cNvPr id="11267" name="Rectangle 2"/>
          <p:cNvSpPr>
            <a:spLocks noGrp="1" noChangeArrowheads="1"/>
          </p:cNvSpPr>
          <p:nvPr>
            <p:ph type="title"/>
          </p:nvPr>
        </p:nvSpPr>
        <p:spPr/>
        <p:txBody>
          <a:bodyPr/>
          <a:lstStyle/>
          <a:p>
            <a:pPr eaLnBrk="1" hangingPunct="1"/>
            <a:r>
              <a:rPr lang="en-US" altLang="zh-CN" sz="3200" smtClean="0">
                <a:latin typeface="Comic Sans MS" pitchFamily="66" charset="0"/>
                <a:ea typeface="宋体" charset="-122"/>
              </a:rPr>
              <a:t>Rational Protein Design</a:t>
            </a:r>
            <a:endParaRPr lang="da-DK" altLang="zh-CN" sz="3200" smtClean="0">
              <a:latin typeface="Comic Sans MS" pitchFamily="66" charset="0"/>
              <a:ea typeface="宋体" charset="-122"/>
            </a:endParaRPr>
          </a:p>
        </p:txBody>
      </p:sp>
      <p:sp>
        <p:nvSpPr>
          <p:cNvPr id="11268" name="Rectangle 4"/>
          <p:cNvSpPr>
            <a:spLocks noChangeArrowheads="1"/>
          </p:cNvSpPr>
          <p:nvPr/>
        </p:nvSpPr>
        <p:spPr bwMode="auto">
          <a:xfrm>
            <a:off x="990600" y="1656566"/>
            <a:ext cx="70104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tabLst>
                <a:tab pos="342900" algn="l"/>
                <a:tab pos="457200" algn="l"/>
              </a:tabLst>
            </a:pPr>
            <a:r>
              <a:rPr lang="da-DK" altLang="zh-CN" b="1" dirty="0">
                <a:ea typeface="宋体" charset="-122"/>
              </a:rPr>
              <a:t>	</a:t>
            </a:r>
            <a:r>
              <a:rPr lang="da-DK" altLang="zh-CN" sz="2400" dirty="0">
                <a:solidFill>
                  <a:srgbClr val="0000FF"/>
                </a:solidFill>
                <a:latin typeface="Comic Sans MS" pitchFamily="66" charset="0"/>
                <a:ea typeface="宋体" charset="-122"/>
                <a:sym typeface="Symbol" pitchFamily="18" charset="2"/>
              </a:rPr>
              <a:t></a:t>
            </a:r>
            <a:r>
              <a:rPr lang="en-US" altLang="zh-CN" sz="2400" dirty="0">
                <a:solidFill>
                  <a:srgbClr val="0000FF"/>
                </a:solidFill>
                <a:latin typeface="Comic Sans MS" pitchFamily="66" charset="0"/>
                <a:ea typeface="宋体" charset="-122"/>
              </a:rPr>
              <a:t> </a:t>
            </a:r>
            <a:r>
              <a:rPr lang="en-US" altLang="zh-CN" sz="2400" dirty="0">
                <a:solidFill>
                  <a:srgbClr val="0000FF"/>
                </a:solidFill>
                <a:latin typeface="Comic Sans MS" pitchFamily="66" charset="0"/>
                <a:ea typeface="宋体" charset="-122"/>
                <a:sym typeface="Symbol" pitchFamily="18" charset="2"/>
              </a:rPr>
              <a:t>Site –directed mutagenesis !!!</a:t>
            </a:r>
          </a:p>
          <a:p>
            <a:pPr algn="ctr">
              <a:tabLst>
                <a:tab pos="342900" algn="l"/>
                <a:tab pos="457200" algn="l"/>
              </a:tabLst>
            </a:pPr>
            <a:endParaRPr lang="en-US" altLang="zh-CN" sz="2400" dirty="0">
              <a:latin typeface="Comic Sans MS" pitchFamily="66" charset="0"/>
              <a:ea typeface="宋体" charset="-122"/>
              <a:sym typeface="Symbol" pitchFamily="18" charset="2"/>
            </a:endParaRPr>
          </a:p>
          <a:p>
            <a:pPr algn="ctr">
              <a:tabLst>
                <a:tab pos="342900" algn="l"/>
                <a:tab pos="457200" algn="l"/>
              </a:tabLst>
            </a:pPr>
            <a:endParaRPr lang="da-DK" altLang="zh-CN" sz="2400" dirty="0">
              <a:latin typeface="Comic Sans MS" pitchFamily="66" charset="0"/>
              <a:ea typeface="宋体" charset="-122"/>
              <a:sym typeface="Symbol" pitchFamily="18" charset="2"/>
            </a:endParaRPr>
          </a:p>
          <a:p>
            <a:pPr>
              <a:tabLst>
                <a:tab pos="342900" algn="l"/>
                <a:tab pos="457200" algn="l"/>
              </a:tabLst>
            </a:pPr>
            <a:r>
              <a:rPr lang="en-US" altLang="zh-CN" sz="2000" dirty="0">
                <a:latin typeface="Comic Sans MS" pitchFamily="66" charset="0"/>
                <a:ea typeface="宋体" charset="-122"/>
                <a:sym typeface="Symbol" pitchFamily="18" charset="2"/>
              </a:rPr>
              <a:t> </a:t>
            </a:r>
            <a:r>
              <a:rPr lang="da-DK" altLang="zh-CN" sz="2000" dirty="0" err="1">
                <a:latin typeface="Comic Sans MS" pitchFamily="66" charset="0"/>
                <a:ea typeface="宋体" charset="-122"/>
                <a:sym typeface="Symbol" pitchFamily="18" charset="2"/>
              </a:rPr>
              <a:t>Requirements</a:t>
            </a:r>
            <a:r>
              <a:rPr lang="da-DK" altLang="zh-CN" sz="2000" dirty="0">
                <a:latin typeface="Comic Sans MS" pitchFamily="66" charset="0"/>
                <a:ea typeface="宋体" charset="-122"/>
                <a:sym typeface="Symbol" pitchFamily="18" charset="2"/>
              </a:rPr>
              <a:t>: </a:t>
            </a:r>
          </a:p>
          <a:p>
            <a:pPr>
              <a:tabLst>
                <a:tab pos="342900" algn="l"/>
                <a:tab pos="457200" algn="l"/>
              </a:tabLst>
            </a:pPr>
            <a:endParaRPr lang="da-DK" altLang="zh-CN" sz="2000" dirty="0">
              <a:latin typeface="Comic Sans MS" pitchFamily="66" charset="0"/>
              <a:ea typeface="宋体" charset="-122"/>
              <a:sym typeface="Symbol" pitchFamily="18" charset="2"/>
            </a:endParaRPr>
          </a:p>
          <a:p>
            <a:pPr>
              <a:tabLst>
                <a:tab pos="342900" algn="l"/>
                <a:tab pos="457200" algn="l"/>
              </a:tabLst>
            </a:pPr>
            <a:r>
              <a:rPr lang="da-DK" altLang="zh-CN" sz="2000" dirty="0">
                <a:latin typeface="Comic Sans MS" pitchFamily="66" charset="0"/>
                <a:ea typeface="宋体" charset="-122"/>
                <a:sym typeface="Symbol" pitchFamily="18" charset="2"/>
              </a:rPr>
              <a:t>-&gt; Knowledge of </a:t>
            </a:r>
            <a:r>
              <a:rPr lang="da-DK" altLang="zh-CN" sz="2000" dirty="0" err="1">
                <a:latin typeface="Comic Sans MS" pitchFamily="66" charset="0"/>
                <a:ea typeface="宋体" charset="-122"/>
                <a:sym typeface="Symbol" pitchFamily="18" charset="2"/>
              </a:rPr>
              <a:t>sequence</a:t>
            </a:r>
            <a:r>
              <a:rPr lang="da-DK" altLang="zh-CN" sz="2000" dirty="0">
                <a:latin typeface="Comic Sans MS" pitchFamily="66" charset="0"/>
                <a:ea typeface="宋体" charset="-122"/>
                <a:sym typeface="Symbol" pitchFamily="18" charset="2"/>
              </a:rPr>
              <a:t> and </a:t>
            </a:r>
            <a:r>
              <a:rPr lang="da-DK" altLang="zh-CN" sz="2000" dirty="0" err="1">
                <a:latin typeface="Comic Sans MS" pitchFamily="66" charset="0"/>
                <a:ea typeface="宋体" charset="-122"/>
                <a:sym typeface="Symbol" pitchFamily="18" charset="2"/>
              </a:rPr>
              <a:t>preferable</a:t>
            </a:r>
            <a:r>
              <a:rPr lang="da-DK" altLang="zh-CN" sz="2000" dirty="0">
                <a:latin typeface="Comic Sans MS" pitchFamily="66" charset="0"/>
                <a:ea typeface="宋体" charset="-122"/>
                <a:sym typeface="Symbol" pitchFamily="18" charset="2"/>
              </a:rPr>
              <a:t> </a:t>
            </a:r>
            <a:r>
              <a:rPr lang="da-DK" altLang="zh-CN" sz="2000" dirty="0" err="1">
                <a:latin typeface="Comic Sans MS" pitchFamily="66" charset="0"/>
                <a:ea typeface="宋体" charset="-122"/>
                <a:sym typeface="Symbol" pitchFamily="18" charset="2"/>
              </a:rPr>
              <a:t>Structure</a:t>
            </a:r>
            <a:r>
              <a:rPr lang="da-DK" altLang="zh-CN" sz="2000" dirty="0">
                <a:latin typeface="Comic Sans MS" pitchFamily="66" charset="0"/>
                <a:ea typeface="宋体" charset="-122"/>
                <a:sym typeface="Symbol" pitchFamily="18" charset="2"/>
              </a:rPr>
              <a:t> </a:t>
            </a:r>
          </a:p>
          <a:p>
            <a:pPr>
              <a:tabLst>
                <a:tab pos="342900" algn="l"/>
                <a:tab pos="457200" algn="l"/>
              </a:tabLst>
            </a:pPr>
            <a:r>
              <a:rPr lang="da-DK" altLang="zh-CN" sz="2000" dirty="0">
                <a:latin typeface="Comic Sans MS" pitchFamily="66" charset="0"/>
                <a:ea typeface="宋体" charset="-122"/>
                <a:sym typeface="Symbol" pitchFamily="18" charset="2"/>
              </a:rPr>
              <a:t>    (</a:t>
            </a:r>
            <a:r>
              <a:rPr lang="da-DK" altLang="zh-CN" sz="2000" dirty="0" err="1">
                <a:latin typeface="Comic Sans MS" pitchFamily="66" charset="0"/>
                <a:ea typeface="宋体" charset="-122"/>
                <a:sym typeface="Symbol" pitchFamily="18" charset="2"/>
              </a:rPr>
              <a:t>active</a:t>
            </a:r>
            <a:r>
              <a:rPr lang="da-DK" altLang="zh-CN" sz="2000" dirty="0">
                <a:latin typeface="Comic Sans MS" pitchFamily="66" charset="0"/>
                <a:ea typeface="宋体" charset="-122"/>
                <a:sym typeface="Symbol" pitchFamily="18" charset="2"/>
              </a:rPr>
              <a:t> site,….)</a:t>
            </a:r>
          </a:p>
          <a:p>
            <a:pPr>
              <a:tabLst>
                <a:tab pos="342900" algn="l"/>
                <a:tab pos="457200" algn="l"/>
              </a:tabLst>
            </a:pPr>
            <a:endParaRPr lang="da-DK" altLang="zh-CN" sz="2000" dirty="0">
              <a:latin typeface="Comic Sans MS" pitchFamily="66" charset="0"/>
              <a:ea typeface="宋体" charset="-122"/>
              <a:sym typeface="Symbol" pitchFamily="18" charset="2"/>
            </a:endParaRPr>
          </a:p>
          <a:p>
            <a:pPr>
              <a:tabLst>
                <a:tab pos="342900" algn="l"/>
                <a:tab pos="457200" algn="l"/>
              </a:tabLst>
            </a:pPr>
            <a:r>
              <a:rPr lang="en-US" altLang="zh-CN" sz="2000" dirty="0">
                <a:latin typeface="Comic Sans MS" pitchFamily="66" charset="0"/>
                <a:ea typeface="宋体" charset="-122"/>
                <a:sym typeface="Symbol" pitchFamily="18" charset="2"/>
              </a:rPr>
              <a:t>-&gt; Understanding of mechanism </a:t>
            </a:r>
          </a:p>
          <a:p>
            <a:pPr>
              <a:tabLst>
                <a:tab pos="342900" algn="l"/>
                <a:tab pos="457200" algn="l"/>
              </a:tabLst>
            </a:pPr>
            <a:r>
              <a:rPr lang="en-US" altLang="zh-CN" sz="2000" dirty="0">
                <a:latin typeface="Comic Sans MS" pitchFamily="66" charset="0"/>
                <a:ea typeface="宋体" charset="-122"/>
                <a:sym typeface="Symbol" pitchFamily="18" charset="2"/>
              </a:rPr>
              <a:t>    (knowledge about structure – function relationship)</a:t>
            </a:r>
          </a:p>
          <a:p>
            <a:pPr>
              <a:tabLst>
                <a:tab pos="342900" algn="l"/>
                <a:tab pos="457200" algn="l"/>
              </a:tabLst>
            </a:pPr>
            <a:endParaRPr lang="da-DK" altLang="zh-CN" sz="2000" dirty="0">
              <a:latin typeface="Comic Sans MS" pitchFamily="66" charset="0"/>
              <a:ea typeface="宋体" charset="-122"/>
              <a:sym typeface="Symbol" pitchFamily="18" charset="2"/>
            </a:endParaRPr>
          </a:p>
          <a:p>
            <a:pPr>
              <a:tabLst>
                <a:tab pos="342900" algn="l"/>
                <a:tab pos="457200" algn="l"/>
              </a:tabLst>
            </a:pPr>
            <a:r>
              <a:rPr lang="en-US" altLang="zh-CN" sz="2000" dirty="0">
                <a:latin typeface="Comic Sans MS" pitchFamily="66" charset="0"/>
                <a:ea typeface="宋体" charset="-122"/>
                <a:sym typeface="Symbol" pitchFamily="18" charset="2"/>
              </a:rPr>
              <a:t>-&gt; </a:t>
            </a:r>
            <a:r>
              <a:rPr lang="da-DK" altLang="zh-CN" sz="2000" dirty="0" err="1">
                <a:latin typeface="Comic Sans MS" pitchFamily="66" charset="0"/>
                <a:ea typeface="宋体" charset="-122"/>
                <a:sym typeface="Symbol" pitchFamily="18" charset="2"/>
              </a:rPr>
              <a:t>Identification</a:t>
            </a:r>
            <a:r>
              <a:rPr lang="da-DK" altLang="zh-CN" sz="2000" dirty="0">
                <a:latin typeface="Comic Sans MS" pitchFamily="66" charset="0"/>
                <a:ea typeface="宋体" charset="-122"/>
                <a:sym typeface="Symbol" pitchFamily="18" charset="2"/>
              </a:rPr>
              <a:t> of </a:t>
            </a:r>
            <a:r>
              <a:rPr lang="da-DK" altLang="zh-CN" sz="2000" dirty="0" err="1">
                <a:latin typeface="Comic Sans MS" pitchFamily="66" charset="0"/>
                <a:ea typeface="宋体" charset="-122"/>
                <a:sym typeface="Symbol" pitchFamily="18" charset="2"/>
              </a:rPr>
              <a:t>cofactors</a:t>
            </a:r>
            <a:r>
              <a:rPr lang="da-DK" altLang="zh-CN" sz="2000" dirty="0">
                <a:latin typeface="Comic Sans MS" pitchFamily="66" charset="0"/>
                <a:ea typeface="宋体" charset="-122"/>
                <a:sym typeface="Symbol" pitchFamily="18" charset="2"/>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7909B3E-3237-47D4-91C4-C524E149291C}" type="slidenum">
              <a:rPr lang="da-DK" altLang="zh-CN"/>
              <a:pPr eaLnBrk="1" hangingPunct="1"/>
              <a:t>2</a:t>
            </a:fld>
            <a:endParaRPr lang="da-DK" altLang="zh-CN"/>
          </a:p>
        </p:txBody>
      </p:sp>
      <p:sp>
        <p:nvSpPr>
          <p:cNvPr id="2" name="Rectangle 1"/>
          <p:cNvSpPr/>
          <p:nvPr/>
        </p:nvSpPr>
        <p:spPr>
          <a:xfrm>
            <a:off x="304800" y="152400"/>
            <a:ext cx="8610600" cy="6617195"/>
          </a:xfrm>
          <a:prstGeom prst="rect">
            <a:avLst/>
          </a:prstGeom>
        </p:spPr>
        <p:txBody>
          <a:bodyPr wrap="square">
            <a:spAutoFit/>
          </a:bodyPr>
          <a:lstStyle/>
          <a:p>
            <a:pPr algn="ctr"/>
            <a:r>
              <a:rPr lang="en-US" sz="3200" u="sng" dirty="0" smtClean="0">
                <a:latin typeface="Comic Sans MS"/>
                <a:cs typeface="Comic Sans MS"/>
              </a:rPr>
              <a:t>Outlines</a:t>
            </a:r>
          </a:p>
          <a:p>
            <a:pPr algn="ctr"/>
            <a:endParaRPr lang="en-US" sz="3200" u="sng" dirty="0">
              <a:latin typeface="Comic Sans MS"/>
              <a:cs typeface="Comic Sans MS"/>
            </a:endParaRPr>
          </a:p>
          <a:p>
            <a:pPr marL="514350" indent="-514350">
              <a:buAutoNum type="romanUcPeriod"/>
            </a:pPr>
            <a:r>
              <a:rPr lang="en-US" sz="2400" dirty="0" smtClean="0">
                <a:solidFill>
                  <a:srgbClr val="FF3300"/>
                </a:solidFill>
                <a:latin typeface="Comic Sans MS"/>
                <a:cs typeface="Comic Sans MS"/>
              </a:rPr>
              <a:t>General introduction</a:t>
            </a:r>
          </a:p>
          <a:p>
            <a:pPr marL="342900" indent="12700">
              <a:buFont typeface="Wingdings" charset="2"/>
              <a:buChar char="v"/>
            </a:pPr>
            <a:r>
              <a:rPr lang="en-US" sz="2400" dirty="0" smtClean="0">
                <a:solidFill>
                  <a:srgbClr val="008000"/>
                </a:solidFill>
                <a:latin typeface="Comic Sans MS"/>
                <a:cs typeface="Comic Sans MS"/>
              </a:rPr>
              <a:t>Protein structure and function</a:t>
            </a:r>
          </a:p>
          <a:p>
            <a:pPr marL="342900" indent="12700">
              <a:buFont typeface="Wingdings" charset="2"/>
              <a:buChar char="v"/>
            </a:pPr>
            <a:r>
              <a:rPr lang="en-US" sz="2400" dirty="0" smtClean="0">
                <a:solidFill>
                  <a:srgbClr val="008000"/>
                </a:solidFill>
                <a:latin typeface="Comic Sans MS"/>
                <a:cs typeface="Comic Sans MS"/>
              </a:rPr>
              <a:t>Application of protein engineering</a:t>
            </a:r>
            <a:endParaRPr lang="en-US" sz="2400" dirty="0">
              <a:solidFill>
                <a:srgbClr val="008000"/>
              </a:solidFill>
              <a:latin typeface="Comic Sans MS"/>
              <a:cs typeface="Comic Sans MS"/>
            </a:endParaRPr>
          </a:p>
          <a:p>
            <a:endParaRPr lang="en-US" sz="2400" dirty="0" smtClean="0">
              <a:solidFill>
                <a:srgbClr val="FF3300"/>
              </a:solidFill>
              <a:latin typeface="Comic Sans MS"/>
              <a:cs typeface="Comic Sans MS"/>
            </a:endParaRPr>
          </a:p>
          <a:p>
            <a:r>
              <a:rPr lang="en-US" sz="2400" dirty="0" smtClean="0">
                <a:solidFill>
                  <a:srgbClr val="FF3300"/>
                </a:solidFill>
                <a:latin typeface="Comic Sans MS"/>
                <a:cs typeface="Comic Sans MS"/>
              </a:rPr>
              <a:t>II</a:t>
            </a:r>
            <a:r>
              <a:rPr lang="en-US" sz="2400" dirty="0">
                <a:solidFill>
                  <a:srgbClr val="FF3300"/>
                </a:solidFill>
                <a:latin typeface="Comic Sans MS"/>
                <a:cs typeface="Comic Sans MS"/>
              </a:rPr>
              <a:t>. Strategies and approaches of protein engineering </a:t>
            </a:r>
            <a:r>
              <a:rPr lang="en-US" sz="2400" dirty="0" smtClean="0">
                <a:solidFill>
                  <a:srgbClr val="FF3300"/>
                </a:solidFill>
                <a:latin typeface="Comic Sans MS"/>
                <a:cs typeface="Comic Sans MS"/>
              </a:rPr>
              <a:t>research</a:t>
            </a:r>
          </a:p>
          <a:p>
            <a:pPr marL="631825" indent="-342900">
              <a:buFont typeface="Wingdings" charset="2"/>
              <a:buChar char="v"/>
            </a:pPr>
            <a:r>
              <a:rPr lang="en-US" sz="2400" dirty="0">
                <a:solidFill>
                  <a:srgbClr val="008000"/>
                </a:solidFill>
                <a:latin typeface="Comic Sans MS"/>
                <a:cs typeface="Comic Sans MS"/>
              </a:rPr>
              <a:t>Directed evolution</a:t>
            </a:r>
          </a:p>
          <a:p>
            <a:pPr marL="631825" indent="-342900">
              <a:buFont typeface="Wingdings" charset="2"/>
              <a:buChar char="v"/>
            </a:pPr>
            <a:r>
              <a:rPr lang="en-US" sz="2400" dirty="0" smtClean="0">
                <a:solidFill>
                  <a:srgbClr val="008000"/>
                </a:solidFill>
                <a:latin typeface="Comic Sans MS"/>
                <a:cs typeface="Comic Sans MS"/>
              </a:rPr>
              <a:t>Rational </a:t>
            </a:r>
            <a:r>
              <a:rPr lang="en-US" sz="2400" dirty="0">
                <a:solidFill>
                  <a:srgbClr val="008000"/>
                </a:solidFill>
                <a:latin typeface="Comic Sans MS"/>
                <a:cs typeface="Comic Sans MS"/>
              </a:rPr>
              <a:t>design</a:t>
            </a:r>
          </a:p>
          <a:p>
            <a:pPr marL="631825" indent="-342900">
              <a:buFont typeface="Wingdings" charset="2"/>
              <a:buChar char="v"/>
            </a:pPr>
            <a:r>
              <a:rPr lang="en-US" sz="2400" dirty="0">
                <a:solidFill>
                  <a:srgbClr val="008000"/>
                </a:solidFill>
                <a:latin typeface="Comic Sans MS"/>
                <a:cs typeface="Comic Sans MS"/>
              </a:rPr>
              <a:t>De novo design</a:t>
            </a:r>
          </a:p>
          <a:p>
            <a:endParaRPr lang="en-US" sz="2400" dirty="0" smtClean="0">
              <a:latin typeface="Comic Sans MS"/>
              <a:cs typeface="Comic Sans MS"/>
            </a:endParaRPr>
          </a:p>
          <a:p>
            <a:r>
              <a:rPr lang="en-US" sz="2400" dirty="0" smtClean="0">
                <a:solidFill>
                  <a:srgbClr val="FF3300"/>
                </a:solidFill>
                <a:latin typeface="Comic Sans MS"/>
                <a:cs typeface="Comic Sans MS"/>
              </a:rPr>
              <a:t>III</a:t>
            </a:r>
            <a:r>
              <a:rPr lang="en-US" sz="2400" dirty="0">
                <a:solidFill>
                  <a:srgbClr val="FF3300"/>
                </a:solidFill>
                <a:latin typeface="Comic Sans MS"/>
                <a:cs typeface="Comic Sans MS"/>
              </a:rPr>
              <a:t>. Rational design and De novo </a:t>
            </a:r>
            <a:r>
              <a:rPr lang="en-US" sz="2400" dirty="0" smtClean="0">
                <a:solidFill>
                  <a:srgbClr val="FF3300"/>
                </a:solidFill>
                <a:latin typeface="Comic Sans MS"/>
                <a:cs typeface="Comic Sans MS"/>
              </a:rPr>
              <a:t>design in </a:t>
            </a:r>
            <a:r>
              <a:rPr lang="en-US" sz="2400" dirty="0">
                <a:solidFill>
                  <a:srgbClr val="FF3300"/>
                </a:solidFill>
                <a:latin typeface="Comic Sans MS"/>
                <a:cs typeface="Comic Sans MS"/>
              </a:rPr>
              <a:t>research </a:t>
            </a:r>
            <a:r>
              <a:rPr lang="en-US" sz="2400" dirty="0" smtClean="0">
                <a:solidFill>
                  <a:srgbClr val="FF3300"/>
                </a:solidFill>
                <a:latin typeface="Comic Sans MS"/>
                <a:cs typeface="Comic Sans MS"/>
              </a:rPr>
              <a:t>and industrial </a:t>
            </a:r>
            <a:r>
              <a:rPr lang="en-US" sz="2400" dirty="0">
                <a:solidFill>
                  <a:srgbClr val="FF3300"/>
                </a:solidFill>
                <a:latin typeface="Comic Sans MS"/>
                <a:cs typeface="Comic Sans MS"/>
              </a:rPr>
              <a:t>applications</a:t>
            </a:r>
          </a:p>
          <a:p>
            <a:pPr marL="698500" indent="-342900">
              <a:buFont typeface="Wingdings" charset="2"/>
              <a:buChar char="v"/>
            </a:pPr>
            <a:r>
              <a:rPr lang="en-US" sz="2400" dirty="0" smtClean="0">
                <a:solidFill>
                  <a:srgbClr val="008000"/>
                </a:solidFill>
                <a:latin typeface="Comic Sans MS"/>
                <a:cs typeface="Comic Sans MS"/>
              </a:rPr>
              <a:t> Stability improvement</a:t>
            </a:r>
            <a:endParaRPr lang="en-US" sz="2400" dirty="0">
              <a:solidFill>
                <a:srgbClr val="008000"/>
              </a:solidFill>
              <a:latin typeface="Comic Sans MS"/>
              <a:cs typeface="Comic Sans MS"/>
            </a:endParaRPr>
          </a:p>
          <a:p>
            <a:pPr marL="698500" indent="-342900">
              <a:buFont typeface="Wingdings" charset="2"/>
              <a:buChar char="v"/>
            </a:pPr>
            <a:r>
              <a:rPr lang="en-US" sz="2400" dirty="0" smtClean="0">
                <a:solidFill>
                  <a:srgbClr val="008000"/>
                </a:solidFill>
                <a:latin typeface="Comic Sans MS"/>
                <a:cs typeface="Comic Sans MS"/>
              </a:rPr>
              <a:t> Activity switch and enhancement</a:t>
            </a:r>
            <a:endParaRPr lang="en-US" sz="2400" dirty="0">
              <a:solidFill>
                <a:srgbClr val="008000"/>
              </a:solidFill>
              <a:latin typeface="Comic Sans MS"/>
              <a:cs typeface="Comic Sans MS"/>
            </a:endParaRPr>
          </a:p>
          <a:p>
            <a:pPr marL="698500" indent="-342900">
              <a:buFont typeface="Wingdings" charset="2"/>
              <a:buChar char="v"/>
            </a:pPr>
            <a:r>
              <a:rPr lang="en-US" sz="2400" dirty="0" smtClean="0">
                <a:solidFill>
                  <a:srgbClr val="008000"/>
                </a:solidFill>
                <a:latin typeface="Comic Sans MS"/>
                <a:cs typeface="Comic Sans MS"/>
              </a:rPr>
              <a:t> Enzyme specificity</a:t>
            </a:r>
            <a:endParaRPr lang="en-US" sz="2400" dirty="0">
              <a:solidFill>
                <a:srgbClr val="008000"/>
              </a:solidFill>
              <a:latin typeface="Comic Sans MS"/>
              <a:cs typeface="Comic Sans M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597B893-8A3F-405C-80EC-02ECE03C9D36}" type="slidenum">
              <a:rPr lang="da-DK" altLang="zh-CN"/>
              <a:pPr eaLnBrk="1" hangingPunct="1"/>
              <a:t>20</a:t>
            </a:fld>
            <a:endParaRPr lang="da-DK" altLang="zh-CN"/>
          </a:p>
        </p:txBody>
      </p:sp>
      <p:sp>
        <p:nvSpPr>
          <p:cNvPr id="7171" name="Rectangle 2"/>
          <p:cNvSpPr>
            <a:spLocks noGrp="1" noChangeArrowheads="1"/>
          </p:cNvSpPr>
          <p:nvPr>
            <p:ph type="title"/>
          </p:nvPr>
        </p:nvSpPr>
        <p:spPr>
          <a:xfrm>
            <a:off x="4267200" y="228600"/>
            <a:ext cx="4038600" cy="1143000"/>
          </a:xfrm>
        </p:spPr>
        <p:txBody>
          <a:bodyPr/>
          <a:lstStyle/>
          <a:p>
            <a:pPr eaLnBrk="1" hangingPunct="1"/>
            <a:r>
              <a:rPr lang="en-US" altLang="zh-CN" sz="2800" smtClean="0">
                <a:latin typeface="Comic Sans MS" pitchFamily="66" charset="0"/>
                <a:ea typeface="宋体" charset="-122"/>
              </a:rPr>
              <a:t>General strategy for directed mutagenesis</a:t>
            </a:r>
            <a:endParaRPr lang="da-DK" altLang="zh-CN" sz="2800" smtClean="0">
              <a:latin typeface="Comic Sans MS" pitchFamily="66" charset="0"/>
              <a:ea typeface="宋体" charset="-122"/>
            </a:endParaRPr>
          </a:p>
        </p:txBody>
      </p:sp>
      <p:pic>
        <p:nvPicPr>
          <p:cNvPr id="7172" name="Picture 4" descr="57AFB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
            <a:ext cx="2962275"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 Box 5"/>
          <p:cNvSpPr txBox="1">
            <a:spLocks noChangeArrowheads="1"/>
          </p:cNvSpPr>
          <p:nvPr/>
        </p:nvSpPr>
        <p:spPr bwMode="auto">
          <a:xfrm>
            <a:off x="4038600" y="2133600"/>
            <a:ext cx="48768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600">
                <a:latin typeface="Comic Sans MS" pitchFamily="66" charset="0"/>
                <a:ea typeface="宋体" charset="-122"/>
              </a:rPr>
              <a:t>Requirements: </a:t>
            </a:r>
          </a:p>
          <a:p>
            <a:pPr eaLnBrk="1" hangingPunct="1">
              <a:spcBef>
                <a:spcPct val="50000"/>
              </a:spcBef>
              <a:buFontTx/>
              <a:buChar char="-"/>
            </a:pPr>
            <a:r>
              <a:rPr lang="en-US" altLang="zh-CN" sz="1600">
                <a:latin typeface="Comic Sans MS" pitchFamily="66" charset="0"/>
                <a:ea typeface="宋体" charset="-122"/>
              </a:rPr>
              <a:t> DNA of interest (gene or promoter) must be cloned </a:t>
            </a:r>
          </a:p>
          <a:p>
            <a:pPr eaLnBrk="1" hangingPunct="1">
              <a:spcBef>
                <a:spcPct val="50000"/>
              </a:spcBef>
              <a:buFontTx/>
              <a:buChar char="-"/>
            </a:pPr>
            <a:r>
              <a:rPr lang="en-US" altLang="zh-CN" sz="1600">
                <a:latin typeface="Comic Sans MS" pitchFamily="66" charset="0"/>
                <a:ea typeface="宋体" charset="-122"/>
              </a:rPr>
              <a:t>  Expression system must be available -&gt; for testing phenotypic change</a:t>
            </a:r>
          </a:p>
          <a:p>
            <a:pPr eaLnBrk="1" hangingPunct="1">
              <a:spcBef>
                <a:spcPct val="50000"/>
              </a:spcBef>
            </a:pPr>
            <a:endParaRPr lang="da-DK" altLang="zh-CN" sz="2000">
              <a:latin typeface="Comic Sans MS" pitchFamily="66" charset="0"/>
              <a:ea typeface="宋体"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159CF7B-EC61-448E-8089-BBA1B283F3E4}" type="slidenum">
              <a:rPr lang="da-DK" altLang="zh-CN"/>
              <a:pPr eaLnBrk="1" hangingPunct="1"/>
              <a:t>21</a:t>
            </a:fld>
            <a:endParaRPr lang="da-DK" altLang="zh-CN"/>
          </a:p>
        </p:txBody>
      </p:sp>
      <p:sp>
        <p:nvSpPr>
          <p:cNvPr id="15363" name="Rectangle 4"/>
          <p:cNvSpPr>
            <a:spLocks noGrp="1" noChangeArrowheads="1"/>
          </p:cNvSpPr>
          <p:nvPr>
            <p:ph type="title"/>
          </p:nvPr>
        </p:nvSpPr>
        <p:spPr>
          <a:xfrm>
            <a:off x="457200" y="0"/>
            <a:ext cx="8229600" cy="1143000"/>
          </a:xfrm>
          <a:noFill/>
        </p:spPr>
        <p:txBody>
          <a:bodyPr/>
          <a:lstStyle/>
          <a:p>
            <a:pPr eaLnBrk="1" hangingPunct="1"/>
            <a:r>
              <a:rPr lang="en-US" altLang="zh-CN" sz="2800" smtClean="0">
                <a:latin typeface="Comic Sans MS" pitchFamily="66" charset="0"/>
                <a:ea typeface="宋体" charset="-122"/>
              </a:rPr>
              <a:t>Site-directed mutagenesis methods – PCR based</a:t>
            </a:r>
            <a:endParaRPr lang="da-DK" altLang="zh-CN" sz="2800" smtClean="0">
              <a:latin typeface="Comic Sans MS" pitchFamily="66" charset="0"/>
              <a:ea typeface="宋体" charset="-122"/>
            </a:endParaRPr>
          </a:p>
        </p:txBody>
      </p:sp>
      <p:pic>
        <p:nvPicPr>
          <p:cNvPr id="15364" name="Picture 5" descr="5210214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546225"/>
            <a:ext cx="6858000"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9600" y="990600"/>
            <a:ext cx="2314343" cy="369332"/>
          </a:xfrm>
          <a:prstGeom prst="rect">
            <a:avLst/>
          </a:prstGeom>
          <a:noFill/>
        </p:spPr>
        <p:txBody>
          <a:bodyPr wrap="none" rtlCol="0">
            <a:spAutoFit/>
          </a:bodyPr>
          <a:lstStyle/>
          <a:p>
            <a:r>
              <a:rPr lang="en-US" dirty="0" smtClean="0">
                <a:solidFill>
                  <a:srgbClr val="0000FF"/>
                </a:solidFill>
                <a:latin typeface="Comic Sans MS"/>
                <a:cs typeface="Comic Sans MS"/>
              </a:rPr>
              <a:t>1. Over-lapping PCR</a:t>
            </a:r>
            <a:endParaRPr lang="en-US" dirty="0">
              <a:solidFill>
                <a:srgbClr val="0000FF"/>
              </a:solidFill>
              <a:latin typeface="Comic Sans MS"/>
              <a:cs typeface="Comic Sans M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159CF7B-EC61-448E-8089-BBA1B283F3E4}" type="slidenum">
              <a:rPr lang="da-DK" altLang="zh-CN"/>
              <a:pPr eaLnBrk="1" hangingPunct="1"/>
              <a:t>22</a:t>
            </a:fld>
            <a:endParaRPr lang="da-DK" altLang="zh-CN"/>
          </a:p>
        </p:txBody>
      </p:sp>
      <p:sp>
        <p:nvSpPr>
          <p:cNvPr id="15363" name="Rectangle 4"/>
          <p:cNvSpPr>
            <a:spLocks noGrp="1" noChangeArrowheads="1"/>
          </p:cNvSpPr>
          <p:nvPr>
            <p:ph type="title"/>
          </p:nvPr>
        </p:nvSpPr>
        <p:spPr>
          <a:xfrm>
            <a:off x="457200" y="152400"/>
            <a:ext cx="8229600" cy="762000"/>
          </a:xfrm>
          <a:noFill/>
        </p:spPr>
        <p:txBody>
          <a:bodyPr/>
          <a:lstStyle/>
          <a:p>
            <a:pPr eaLnBrk="1" hangingPunct="1"/>
            <a:r>
              <a:rPr lang="en-US" altLang="zh-CN" sz="2800" dirty="0" smtClean="0">
                <a:latin typeface="Comic Sans MS" pitchFamily="66" charset="0"/>
                <a:ea typeface="宋体" charset="-122"/>
              </a:rPr>
              <a:t>Site-directed mutagenesis methods – PCR based</a:t>
            </a:r>
            <a:endParaRPr lang="da-DK" altLang="zh-CN" sz="2800" dirty="0" smtClean="0">
              <a:latin typeface="Comic Sans MS" pitchFamily="66" charset="0"/>
              <a:ea typeface="宋体" charset="-122"/>
            </a:endParaRPr>
          </a:p>
        </p:txBody>
      </p:sp>
      <p:pic>
        <p:nvPicPr>
          <p:cNvPr id="4" name="Picture 3"/>
          <p:cNvPicPr>
            <a:picLocks noChangeAspect="1"/>
          </p:cNvPicPr>
          <p:nvPr/>
        </p:nvPicPr>
        <p:blipFill>
          <a:blip r:embed="rId3"/>
          <a:stretch>
            <a:fillRect/>
          </a:stretch>
        </p:blipFill>
        <p:spPr>
          <a:xfrm>
            <a:off x="990600" y="1143000"/>
            <a:ext cx="7620000" cy="5715000"/>
          </a:xfrm>
          <a:prstGeom prst="rect">
            <a:avLst/>
          </a:prstGeom>
        </p:spPr>
      </p:pic>
      <p:sp>
        <p:nvSpPr>
          <p:cNvPr id="2" name="TextBox 1"/>
          <p:cNvSpPr txBox="1"/>
          <p:nvPr/>
        </p:nvSpPr>
        <p:spPr>
          <a:xfrm>
            <a:off x="381000" y="838200"/>
            <a:ext cx="4206538" cy="369332"/>
          </a:xfrm>
          <a:prstGeom prst="rect">
            <a:avLst/>
          </a:prstGeom>
          <a:noFill/>
        </p:spPr>
        <p:txBody>
          <a:bodyPr wrap="none" rtlCol="0">
            <a:spAutoFit/>
          </a:bodyPr>
          <a:lstStyle/>
          <a:p>
            <a:r>
              <a:rPr lang="en-US" dirty="0" smtClean="0">
                <a:solidFill>
                  <a:srgbClr val="0000FF"/>
                </a:solidFill>
                <a:latin typeface="Comic Sans MS"/>
                <a:cs typeface="Comic Sans MS"/>
              </a:rPr>
              <a:t>2. Quick-change and related methods</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20862407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159CF7B-EC61-448E-8089-BBA1B283F3E4}" type="slidenum">
              <a:rPr lang="da-DK" altLang="zh-CN"/>
              <a:pPr eaLnBrk="1" hangingPunct="1"/>
              <a:t>23</a:t>
            </a:fld>
            <a:endParaRPr lang="da-DK" altLang="zh-CN"/>
          </a:p>
        </p:txBody>
      </p:sp>
      <p:sp>
        <p:nvSpPr>
          <p:cNvPr id="15363" name="Rectangle 4"/>
          <p:cNvSpPr>
            <a:spLocks noGrp="1" noChangeArrowheads="1"/>
          </p:cNvSpPr>
          <p:nvPr>
            <p:ph type="title"/>
          </p:nvPr>
        </p:nvSpPr>
        <p:spPr>
          <a:xfrm>
            <a:off x="457200" y="152400"/>
            <a:ext cx="8229600" cy="762000"/>
          </a:xfrm>
          <a:noFill/>
        </p:spPr>
        <p:txBody>
          <a:bodyPr/>
          <a:lstStyle/>
          <a:p>
            <a:pPr eaLnBrk="1" hangingPunct="1"/>
            <a:r>
              <a:rPr lang="en-US" altLang="zh-CN" sz="2800" dirty="0" smtClean="0">
                <a:latin typeface="Comic Sans MS" pitchFamily="66" charset="0"/>
                <a:ea typeface="宋体" charset="-122"/>
              </a:rPr>
              <a:t>Site-directed mutagenesis methods – PCR based</a:t>
            </a:r>
            <a:endParaRPr lang="da-DK" altLang="zh-CN" sz="2800" dirty="0" smtClean="0">
              <a:latin typeface="Comic Sans MS" pitchFamily="66" charset="0"/>
              <a:ea typeface="宋体" charset="-122"/>
            </a:endParaRPr>
          </a:p>
        </p:txBody>
      </p:sp>
      <p:sp>
        <p:nvSpPr>
          <p:cNvPr id="2" name="TextBox 1"/>
          <p:cNvSpPr txBox="1"/>
          <p:nvPr/>
        </p:nvSpPr>
        <p:spPr>
          <a:xfrm>
            <a:off x="381000" y="1143000"/>
            <a:ext cx="4206538" cy="369332"/>
          </a:xfrm>
          <a:prstGeom prst="rect">
            <a:avLst/>
          </a:prstGeom>
          <a:noFill/>
        </p:spPr>
        <p:txBody>
          <a:bodyPr wrap="none" rtlCol="0">
            <a:spAutoFit/>
          </a:bodyPr>
          <a:lstStyle/>
          <a:p>
            <a:r>
              <a:rPr lang="en-US" dirty="0" smtClean="0">
                <a:solidFill>
                  <a:srgbClr val="0000FF"/>
                </a:solidFill>
                <a:latin typeface="Comic Sans MS"/>
                <a:cs typeface="Comic Sans MS"/>
              </a:rPr>
              <a:t>2. Quick-change and related methods</a:t>
            </a:r>
            <a:endParaRPr lang="en-US" dirty="0">
              <a:solidFill>
                <a:srgbClr val="0000FF"/>
              </a:solidFill>
              <a:latin typeface="Comic Sans MS"/>
              <a:cs typeface="Comic Sans MS"/>
            </a:endParaRPr>
          </a:p>
        </p:txBody>
      </p:sp>
      <p:pic>
        <p:nvPicPr>
          <p:cNvPr id="3" name="Picture 2"/>
          <p:cNvPicPr>
            <a:picLocks noChangeAspect="1"/>
          </p:cNvPicPr>
          <p:nvPr/>
        </p:nvPicPr>
        <p:blipFill rotWithShape="1">
          <a:blip r:embed="rId3"/>
          <a:srcRect t="12819"/>
          <a:stretch/>
        </p:blipFill>
        <p:spPr>
          <a:xfrm>
            <a:off x="381000" y="2362200"/>
            <a:ext cx="8077200" cy="1948389"/>
          </a:xfrm>
          <a:prstGeom prst="rect">
            <a:avLst/>
          </a:prstGeom>
        </p:spPr>
      </p:pic>
      <p:sp>
        <p:nvSpPr>
          <p:cNvPr id="5" name="TextBox 4"/>
          <p:cNvSpPr txBox="1"/>
          <p:nvPr/>
        </p:nvSpPr>
        <p:spPr>
          <a:xfrm>
            <a:off x="762000" y="2057400"/>
            <a:ext cx="1302422" cy="369332"/>
          </a:xfrm>
          <a:prstGeom prst="rect">
            <a:avLst/>
          </a:prstGeom>
          <a:noFill/>
        </p:spPr>
        <p:txBody>
          <a:bodyPr wrap="none" rtlCol="0">
            <a:spAutoFit/>
          </a:bodyPr>
          <a:lstStyle/>
          <a:p>
            <a:r>
              <a:rPr lang="en-US" dirty="0" err="1" smtClean="0">
                <a:solidFill>
                  <a:srgbClr val="0000FF"/>
                </a:solidFill>
                <a:latin typeface="Comic Sans MS"/>
                <a:cs typeface="Comic Sans MS"/>
              </a:rPr>
              <a:t>Genetailor</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2481107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159CF7B-EC61-448E-8089-BBA1B283F3E4}" type="slidenum">
              <a:rPr lang="da-DK" altLang="zh-CN"/>
              <a:pPr eaLnBrk="1" hangingPunct="1"/>
              <a:t>24</a:t>
            </a:fld>
            <a:endParaRPr lang="da-DK" altLang="zh-CN"/>
          </a:p>
        </p:txBody>
      </p:sp>
      <p:sp>
        <p:nvSpPr>
          <p:cNvPr id="15363" name="Rectangle 4"/>
          <p:cNvSpPr>
            <a:spLocks noGrp="1" noChangeArrowheads="1"/>
          </p:cNvSpPr>
          <p:nvPr>
            <p:ph type="title"/>
          </p:nvPr>
        </p:nvSpPr>
        <p:spPr>
          <a:xfrm>
            <a:off x="457200" y="152400"/>
            <a:ext cx="8229600" cy="762000"/>
          </a:xfrm>
          <a:noFill/>
        </p:spPr>
        <p:txBody>
          <a:bodyPr/>
          <a:lstStyle/>
          <a:p>
            <a:pPr eaLnBrk="1" hangingPunct="1"/>
            <a:r>
              <a:rPr lang="en-US" altLang="zh-CN" sz="2800" dirty="0" smtClean="0">
                <a:latin typeface="Comic Sans MS" pitchFamily="66" charset="0"/>
                <a:ea typeface="宋体" charset="-122"/>
              </a:rPr>
              <a:t>Site-directed mutagenesis methods – PCR based</a:t>
            </a:r>
            <a:endParaRPr lang="da-DK" altLang="zh-CN" sz="2800" dirty="0" smtClean="0">
              <a:latin typeface="Comic Sans MS" pitchFamily="66" charset="0"/>
              <a:ea typeface="宋体" charset="-122"/>
            </a:endParaRPr>
          </a:p>
        </p:txBody>
      </p:sp>
      <p:sp>
        <p:nvSpPr>
          <p:cNvPr id="7" name="TextBox 6"/>
          <p:cNvSpPr txBox="1"/>
          <p:nvPr/>
        </p:nvSpPr>
        <p:spPr>
          <a:xfrm>
            <a:off x="457200" y="1219200"/>
            <a:ext cx="3593614" cy="369332"/>
          </a:xfrm>
          <a:prstGeom prst="rect">
            <a:avLst/>
          </a:prstGeom>
          <a:noFill/>
        </p:spPr>
        <p:txBody>
          <a:bodyPr wrap="none" rtlCol="0">
            <a:spAutoFit/>
          </a:bodyPr>
          <a:lstStyle/>
          <a:p>
            <a:r>
              <a:rPr lang="en-US" dirty="0" smtClean="0">
                <a:solidFill>
                  <a:srgbClr val="0000FF"/>
                </a:solidFill>
                <a:latin typeface="Comic Sans MS"/>
                <a:cs typeface="Comic Sans MS"/>
              </a:rPr>
              <a:t>3. Iterative saturated mutation</a:t>
            </a:r>
            <a:endParaRPr lang="en-US" dirty="0">
              <a:solidFill>
                <a:srgbClr val="0000FF"/>
              </a:solidFill>
              <a:latin typeface="Comic Sans MS"/>
              <a:cs typeface="Comic Sans MS"/>
            </a:endParaRPr>
          </a:p>
        </p:txBody>
      </p:sp>
      <p:pic>
        <p:nvPicPr>
          <p:cNvPr id="5" name="Picture 4"/>
          <p:cNvPicPr>
            <a:picLocks noChangeAspect="1"/>
          </p:cNvPicPr>
          <p:nvPr/>
        </p:nvPicPr>
        <p:blipFill>
          <a:blip r:embed="rId3"/>
          <a:stretch>
            <a:fillRect/>
          </a:stretch>
        </p:blipFill>
        <p:spPr>
          <a:xfrm>
            <a:off x="914400" y="2286000"/>
            <a:ext cx="7305343" cy="2603500"/>
          </a:xfrm>
          <a:prstGeom prst="rect">
            <a:avLst/>
          </a:prstGeom>
        </p:spPr>
      </p:pic>
    </p:spTree>
    <p:extLst>
      <p:ext uri="{BB962C8B-B14F-4D97-AF65-F5344CB8AC3E}">
        <p14:creationId xmlns:p14="http://schemas.microsoft.com/office/powerpoint/2010/main" val="30550600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159CF7B-EC61-448E-8089-BBA1B283F3E4}" type="slidenum">
              <a:rPr lang="da-DK" altLang="zh-CN"/>
              <a:pPr eaLnBrk="1" hangingPunct="1"/>
              <a:t>25</a:t>
            </a:fld>
            <a:endParaRPr lang="da-DK" altLang="zh-CN"/>
          </a:p>
        </p:txBody>
      </p:sp>
      <p:sp>
        <p:nvSpPr>
          <p:cNvPr id="15363" name="Rectangle 4"/>
          <p:cNvSpPr>
            <a:spLocks noGrp="1" noChangeArrowheads="1"/>
          </p:cNvSpPr>
          <p:nvPr>
            <p:ph type="title"/>
          </p:nvPr>
        </p:nvSpPr>
        <p:spPr>
          <a:xfrm>
            <a:off x="457200" y="152400"/>
            <a:ext cx="8229600" cy="762000"/>
          </a:xfrm>
          <a:noFill/>
        </p:spPr>
        <p:txBody>
          <a:bodyPr/>
          <a:lstStyle/>
          <a:p>
            <a:pPr eaLnBrk="1" hangingPunct="1"/>
            <a:r>
              <a:rPr lang="en-US" altLang="zh-CN" sz="2800" dirty="0" smtClean="0">
                <a:latin typeface="Comic Sans MS" pitchFamily="66" charset="0"/>
                <a:ea typeface="宋体" charset="-122"/>
              </a:rPr>
              <a:t>Site-directed mutagenesis methods – PCR based</a:t>
            </a:r>
            <a:endParaRPr lang="da-DK" altLang="zh-CN" sz="2800" dirty="0" smtClean="0">
              <a:latin typeface="Comic Sans MS" pitchFamily="66" charset="0"/>
              <a:ea typeface="宋体" charset="-122"/>
            </a:endParaRPr>
          </a:p>
        </p:txBody>
      </p:sp>
      <p:sp>
        <p:nvSpPr>
          <p:cNvPr id="7" name="TextBox 6"/>
          <p:cNvSpPr txBox="1"/>
          <p:nvPr/>
        </p:nvSpPr>
        <p:spPr>
          <a:xfrm>
            <a:off x="457200" y="990600"/>
            <a:ext cx="3593614" cy="369332"/>
          </a:xfrm>
          <a:prstGeom prst="rect">
            <a:avLst/>
          </a:prstGeom>
          <a:noFill/>
        </p:spPr>
        <p:txBody>
          <a:bodyPr wrap="none" rtlCol="0">
            <a:spAutoFit/>
          </a:bodyPr>
          <a:lstStyle/>
          <a:p>
            <a:r>
              <a:rPr lang="en-US" dirty="0" smtClean="0">
                <a:solidFill>
                  <a:srgbClr val="0000FF"/>
                </a:solidFill>
                <a:latin typeface="Comic Sans MS"/>
                <a:cs typeface="Comic Sans MS"/>
              </a:rPr>
              <a:t>3. Iterative saturated mutation</a:t>
            </a:r>
            <a:endParaRPr lang="en-US" dirty="0">
              <a:solidFill>
                <a:srgbClr val="0000FF"/>
              </a:solidFill>
              <a:latin typeface="Comic Sans MS"/>
              <a:cs typeface="Comic Sans MS"/>
            </a:endParaRPr>
          </a:p>
        </p:txBody>
      </p:sp>
      <p:pic>
        <p:nvPicPr>
          <p:cNvPr id="2" name="Picture 1"/>
          <p:cNvPicPr>
            <a:picLocks noChangeAspect="1"/>
          </p:cNvPicPr>
          <p:nvPr/>
        </p:nvPicPr>
        <p:blipFill>
          <a:blip r:embed="rId3"/>
          <a:stretch>
            <a:fillRect/>
          </a:stretch>
        </p:blipFill>
        <p:spPr>
          <a:xfrm>
            <a:off x="0" y="1524000"/>
            <a:ext cx="9144000" cy="5135254"/>
          </a:xfrm>
          <a:prstGeom prst="rect">
            <a:avLst/>
          </a:prstGeom>
        </p:spPr>
      </p:pic>
    </p:spTree>
    <p:extLst>
      <p:ext uri="{BB962C8B-B14F-4D97-AF65-F5344CB8AC3E}">
        <p14:creationId xmlns:p14="http://schemas.microsoft.com/office/powerpoint/2010/main" val="12614351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i="1" dirty="0" smtClean="0">
                <a:solidFill>
                  <a:srgbClr val="0000FF"/>
                </a:solidFill>
                <a:latin typeface="Comic Sans MS"/>
                <a:cs typeface="Comic Sans MS"/>
              </a:rPr>
              <a:t>De novo </a:t>
            </a:r>
            <a:r>
              <a:rPr lang="en-US" sz="4000" dirty="0" smtClean="0">
                <a:solidFill>
                  <a:srgbClr val="0000FF"/>
                </a:solidFill>
                <a:latin typeface="Comic Sans MS"/>
                <a:cs typeface="Comic Sans MS"/>
              </a:rPr>
              <a:t>design</a:t>
            </a:r>
            <a:endParaRPr lang="en-US" sz="4000" dirty="0">
              <a:solidFill>
                <a:srgbClr val="0000FF"/>
              </a:solidFill>
              <a:latin typeface="Comic Sans MS"/>
              <a:cs typeface="Comic Sans MS"/>
            </a:endParaRPr>
          </a:p>
        </p:txBody>
      </p:sp>
      <p:sp>
        <p:nvSpPr>
          <p:cNvPr id="3" name="Content Placeholder 2"/>
          <p:cNvSpPr>
            <a:spLocks noGrp="1"/>
          </p:cNvSpPr>
          <p:nvPr>
            <p:ph idx="1"/>
          </p:nvPr>
        </p:nvSpPr>
        <p:spPr>
          <a:xfrm>
            <a:off x="381000" y="1295400"/>
            <a:ext cx="8229600" cy="5486400"/>
          </a:xfrm>
        </p:spPr>
        <p:txBody>
          <a:bodyPr/>
          <a:lstStyle/>
          <a:p>
            <a:pPr marL="0" indent="0">
              <a:buNone/>
            </a:pPr>
            <a:r>
              <a:rPr lang="en-US" sz="2400" dirty="0">
                <a:latin typeface="Comic Sans MS"/>
                <a:cs typeface="Comic Sans MS"/>
              </a:rPr>
              <a:t>“</a:t>
            </a:r>
            <a:r>
              <a:rPr lang="en-US" sz="2400" i="1" dirty="0">
                <a:solidFill>
                  <a:srgbClr val="3366FF"/>
                </a:solidFill>
                <a:latin typeface="Comic Sans MS"/>
                <a:cs typeface="Comic Sans MS"/>
              </a:rPr>
              <a:t>Knowledge-based protein design</a:t>
            </a:r>
            <a:r>
              <a:rPr lang="en-US" sz="2400" dirty="0">
                <a:latin typeface="Comic Sans MS"/>
                <a:cs typeface="Comic Sans MS"/>
              </a:rPr>
              <a:t>”</a:t>
            </a:r>
          </a:p>
          <a:p>
            <a:pPr marL="0" indent="0">
              <a:buNone/>
            </a:pPr>
            <a:r>
              <a:rPr lang="en-US" sz="2000" dirty="0" smtClean="0">
                <a:latin typeface="Comic Sans MS"/>
                <a:cs typeface="Comic Sans MS"/>
              </a:rPr>
              <a:t>A </a:t>
            </a:r>
            <a:r>
              <a:rPr lang="en-US" sz="2000" dirty="0">
                <a:latin typeface="Comic Sans MS"/>
                <a:cs typeface="Comic Sans MS"/>
              </a:rPr>
              <a:t>highly challenging approach, offering the broadest possibility for new structure</a:t>
            </a:r>
          </a:p>
          <a:p>
            <a:pPr marL="185738" indent="-185738">
              <a:buNone/>
              <a:tabLst>
                <a:tab pos="185738" algn="l"/>
              </a:tabLst>
            </a:pPr>
            <a:r>
              <a:rPr lang="en-US" sz="2400" dirty="0">
                <a:latin typeface="Comic Sans MS"/>
                <a:cs typeface="Comic Sans MS"/>
              </a:rPr>
              <a:t>• </a:t>
            </a:r>
            <a:r>
              <a:rPr lang="en-US" sz="2400" dirty="0">
                <a:solidFill>
                  <a:srgbClr val="3366FF"/>
                </a:solidFill>
                <a:latin typeface="Comic Sans MS"/>
                <a:cs typeface="Comic Sans MS"/>
              </a:rPr>
              <a:t>To find the best amino acid sequence to ensure folding in a selected structure (α-helical bundle or α/β-barrel</a:t>
            </a:r>
            <a:r>
              <a:rPr lang="en-US" sz="2400" dirty="0" smtClean="0">
                <a:solidFill>
                  <a:srgbClr val="3366FF"/>
                </a:solidFill>
                <a:latin typeface="Comic Sans MS"/>
                <a:cs typeface="Comic Sans MS"/>
              </a:rPr>
              <a:t>) </a:t>
            </a:r>
            <a:r>
              <a:rPr lang="en-US" sz="2400" dirty="0" smtClean="0">
                <a:solidFill>
                  <a:srgbClr val="FF0000"/>
                </a:solidFill>
                <a:latin typeface="Comic Sans MS"/>
                <a:cs typeface="Comic Sans MS"/>
              </a:rPr>
              <a:t>VS</a:t>
            </a:r>
            <a:r>
              <a:rPr lang="en-US" sz="2400" dirty="0" smtClean="0">
                <a:solidFill>
                  <a:srgbClr val="3366FF"/>
                </a:solidFill>
                <a:latin typeface="Comic Sans MS"/>
                <a:cs typeface="Comic Sans MS"/>
              </a:rPr>
              <a:t> </a:t>
            </a:r>
            <a:r>
              <a:rPr lang="en-US" sz="2400" dirty="0" smtClean="0">
                <a:solidFill>
                  <a:srgbClr val="FF0000"/>
                </a:solidFill>
                <a:latin typeface="Comic Sans MS"/>
                <a:cs typeface="Comic Sans MS"/>
              </a:rPr>
              <a:t>structure prediction</a:t>
            </a:r>
            <a:endParaRPr lang="en-US" sz="2400" dirty="0">
              <a:solidFill>
                <a:srgbClr val="FF0000"/>
              </a:solidFill>
              <a:latin typeface="Comic Sans MS"/>
              <a:cs typeface="Comic Sans MS"/>
            </a:endParaRPr>
          </a:p>
          <a:p>
            <a:pPr marL="185738" indent="-185738">
              <a:buNone/>
              <a:tabLst>
                <a:tab pos="185738" algn="l"/>
              </a:tabLst>
            </a:pPr>
            <a:r>
              <a:rPr lang="en-US" sz="2400" dirty="0" smtClean="0">
                <a:latin typeface="Comic Sans MS"/>
                <a:cs typeface="Comic Sans MS"/>
              </a:rPr>
              <a:t>• </a:t>
            </a:r>
            <a:r>
              <a:rPr lang="en-US" sz="2400" dirty="0">
                <a:solidFill>
                  <a:srgbClr val="3366FF"/>
                </a:solidFill>
                <a:latin typeface="Comic Sans MS"/>
                <a:cs typeface="Comic Sans MS"/>
              </a:rPr>
              <a:t>To design and construct a synthetic protein using the information on the </a:t>
            </a:r>
            <a:r>
              <a:rPr lang="en-US" sz="2400" dirty="0">
                <a:solidFill>
                  <a:srgbClr val="800000"/>
                </a:solidFill>
                <a:latin typeface="Comic Sans MS"/>
                <a:cs typeface="Comic Sans MS"/>
              </a:rPr>
              <a:t>3-</a:t>
            </a:r>
            <a:r>
              <a:rPr lang="en-US" sz="2400" dirty="0" smtClean="0">
                <a:solidFill>
                  <a:srgbClr val="800000"/>
                </a:solidFill>
                <a:latin typeface="Comic Sans MS"/>
                <a:cs typeface="Comic Sans MS"/>
              </a:rPr>
              <a:t>D structures </a:t>
            </a:r>
            <a:r>
              <a:rPr lang="en-US" sz="2400" dirty="0">
                <a:solidFill>
                  <a:srgbClr val="3366FF"/>
                </a:solidFill>
                <a:latin typeface="Comic Sans MS"/>
                <a:cs typeface="Comic Sans MS"/>
              </a:rPr>
              <a:t>of natural protein accumulates and </a:t>
            </a:r>
            <a:r>
              <a:rPr lang="en-US" sz="2400" dirty="0">
                <a:solidFill>
                  <a:srgbClr val="800000"/>
                </a:solidFill>
                <a:latin typeface="Comic Sans MS"/>
                <a:cs typeface="Comic Sans MS"/>
              </a:rPr>
              <a:t>folding rules </a:t>
            </a:r>
            <a:r>
              <a:rPr lang="en-US" sz="2400" dirty="0">
                <a:solidFill>
                  <a:srgbClr val="3366FF"/>
                </a:solidFill>
                <a:latin typeface="Comic Sans MS"/>
                <a:cs typeface="Comic Sans MS"/>
              </a:rPr>
              <a:t>of proteins</a:t>
            </a:r>
          </a:p>
          <a:p>
            <a:pPr marL="1614488" indent="-1343025">
              <a:buNone/>
            </a:pPr>
            <a:r>
              <a:rPr lang="en-US" sz="2000" b="1" dirty="0">
                <a:latin typeface="Comic Sans MS"/>
                <a:cs typeface="Comic Sans MS"/>
              </a:rPr>
              <a:t>Methionine</a:t>
            </a:r>
            <a:r>
              <a:rPr lang="en-US" sz="2000" dirty="0">
                <a:latin typeface="Comic Sans MS"/>
                <a:cs typeface="Comic Sans MS"/>
              </a:rPr>
              <a:t>: prefers rigid segments, the central part of helical segments</a:t>
            </a:r>
            <a:r>
              <a:rPr lang="en-US" sz="2000" dirty="0" smtClean="0">
                <a:latin typeface="Comic Sans MS"/>
                <a:cs typeface="Comic Sans MS"/>
              </a:rPr>
              <a:t>,  and </a:t>
            </a:r>
            <a:r>
              <a:rPr lang="en-US" sz="2000" dirty="0">
                <a:latin typeface="Comic Sans MS"/>
                <a:cs typeface="Comic Sans MS"/>
              </a:rPr>
              <a:t>buried regions of natural proteins</a:t>
            </a:r>
          </a:p>
          <a:p>
            <a:pPr marL="1614488" indent="-1343025">
              <a:buNone/>
            </a:pPr>
            <a:r>
              <a:rPr lang="en-US" sz="2000" b="1" dirty="0">
                <a:latin typeface="Comic Sans MS"/>
                <a:cs typeface="Comic Sans MS"/>
              </a:rPr>
              <a:t>Threonine</a:t>
            </a:r>
            <a:r>
              <a:rPr lang="en-US" sz="2000" dirty="0">
                <a:latin typeface="Comic Sans MS"/>
                <a:cs typeface="Comic Sans MS"/>
              </a:rPr>
              <a:t>: prefers flexible segments</a:t>
            </a:r>
          </a:p>
          <a:p>
            <a:pPr marL="1614488" indent="-1343025">
              <a:buNone/>
            </a:pPr>
            <a:r>
              <a:rPr lang="en-US" sz="2000" b="1" dirty="0">
                <a:latin typeface="Comic Sans MS"/>
                <a:cs typeface="Comic Sans MS"/>
              </a:rPr>
              <a:t>Lysine</a:t>
            </a:r>
            <a:r>
              <a:rPr lang="en-US" sz="2000" dirty="0">
                <a:latin typeface="Comic Sans MS"/>
                <a:cs typeface="Comic Sans MS"/>
              </a:rPr>
              <a:t>: a good helix former and prefers at the C-terminal, etc.</a:t>
            </a:r>
          </a:p>
          <a:p>
            <a:pPr marL="1614488" indent="-1343025">
              <a:buNone/>
            </a:pPr>
            <a:r>
              <a:rPr lang="en-US" sz="2000" b="1" dirty="0" err="1">
                <a:latin typeface="Comic Sans MS"/>
                <a:cs typeface="Comic Sans MS"/>
              </a:rPr>
              <a:t>Leucine</a:t>
            </a:r>
            <a:r>
              <a:rPr lang="en-US" sz="2000" dirty="0">
                <a:latin typeface="Comic Sans MS"/>
                <a:cs typeface="Comic Sans MS"/>
              </a:rPr>
              <a:t>: stabilizes helices, prefers buried regions, and is usually found in the </a:t>
            </a:r>
            <a:r>
              <a:rPr lang="en-US" sz="2000" dirty="0" smtClean="0">
                <a:latin typeface="Comic Sans MS"/>
                <a:cs typeface="Comic Sans MS"/>
              </a:rPr>
              <a:t>middle positions </a:t>
            </a:r>
            <a:r>
              <a:rPr lang="en-US" sz="2000" dirty="0">
                <a:latin typeface="Comic Sans MS"/>
                <a:cs typeface="Comic Sans MS"/>
              </a:rPr>
              <a:t>in a </a:t>
            </a:r>
            <a:r>
              <a:rPr lang="en-US" sz="2000" dirty="0" smtClean="0">
                <a:latin typeface="Comic Sans MS"/>
                <a:cs typeface="Comic Sans MS"/>
              </a:rPr>
              <a:t>helix</a:t>
            </a:r>
            <a:endParaRPr lang="en-US" sz="2000" dirty="0">
              <a:latin typeface="Comic Sans MS"/>
              <a:cs typeface="Comic Sans MS"/>
            </a:endParaRPr>
          </a:p>
        </p:txBody>
      </p:sp>
    </p:spTree>
    <p:extLst>
      <p:ext uri="{BB962C8B-B14F-4D97-AF65-F5344CB8AC3E}">
        <p14:creationId xmlns:p14="http://schemas.microsoft.com/office/powerpoint/2010/main" val="1461015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Comic Sans MS"/>
                <a:cs typeface="Comic Sans MS"/>
              </a:rPr>
              <a:t>De novo </a:t>
            </a:r>
            <a:r>
              <a:rPr lang="en-US" dirty="0">
                <a:latin typeface="Comic Sans MS"/>
                <a:cs typeface="Comic Sans MS"/>
              </a:rPr>
              <a:t>design</a:t>
            </a:r>
          </a:p>
        </p:txBody>
      </p:sp>
      <p:sp>
        <p:nvSpPr>
          <p:cNvPr id="3" name="Content Placeholder 2"/>
          <p:cNvSpPr>
            <a:spLocks noGrp="1"/>
          </p:cNvSpPr>
          <p:nvPr>
            <p:ph idx="1"/>
          </p:nvPr>
        </p:nvSpPr>
        <p:spPr/>
        <p:txBody>
          <a:bodyPr/>
          <a:lstStyle/>
          <a:p>
            <a:pPr marL="0" indent="0">
              <a:buNone/>
            </a:pPr>
            <a:r>
              <a:rPr lang="en-US" dirty="0" smtClean="0">
                <a:solidFill>
                  <a:srgbClr val="008000"/>
                </a:solidFill>
                <a:latin typeface="Comic Sans MS"/>
                <a:cs typeface="Comic Sans MS"/>
              </a:rPr>
              <a:t>Questions to be addressed:</a:t>
            </a:r>
          </a:p>
          <a:p>
            <a:r>
              <a:rPr lang="en-US" dirty="0" smtClean="0">
                <a:solidFill>
                  <a:srgbClr val="0000FF"/>
                </a:solidFill>
                <a:latin typeface="Comic Sans MS"/>
                <a:cs typeface="Comic Sans MS"/>
              </a:rPr>
              <a:t>Target structure</a:t>
            </a:r>
          </a:p>
          <a:p>
            <a:pPr marL="787400">
              <a:buFont typeface="Wingdings" charset="2"/>
              <a:buChar char="ü"/>
            </a:pPr>
            <a:r>
              <a:rPr lang="en-US" sz="2400" dirty="0" smtClean="0">
                <a:latin typeface="Comic Sans MS"/>
                <a:cs typeface="Comic Sans MS"/>
              </a:rPr>
              <a:t>Function-structure relationship</a:t>
            </a:r>
          </a:p>
          <a:p>
            <a:pPr marL="787400">
              <a:buFont typeface="Wingdings" charset="2"/>
              <a:buChar char="ü"/>
            </a:pPr>
            <a:r>
              <a:rPr lang="en-US" sz="2400" dirty="0" smtClean="0">
                <a:latin typeface="Comic Sans MS"/>
                <a:cs typeface="Comic Sans MS"/>
              </a:rPr>
              <a:t>Compared to direction evolution</a:t>
            </a:r>
          </a:p>
          <a:p>
            <a:pPr marL="787400">
              <a:buFont typeface="Wingdings" charset="2"/>
              <a:buChar char="ü"/>
            </a:pPr>
            <a:r>
              <a:rPr lang="en-US" sz="2400" dirty="0" smtClean="0">
                <a:latin typeface="Comic Sans MS"/>
                <a:cs typeface="Comic Sans MS"/>
              </a:rPr>
              <a:t>Often based on known structure, novel folds are  possible</a:t>
            </a:r>
          </a:p>
          <a:p>
            <a:r>
              <a:rPr lang="en-US" dirty="0" smtClean="0">
                <a:solidFill>
                  <a:srgbClr val="0000FF"/>
                </a:solidFill>
                <a:latin typeface="Comic Sans MS"/>
                <a:cs typeface="Comic Sans MS"/>
              </a:rPr>
              <a:t>Sequence space</a:t>
            </a:r>
          </a:p>
          <a:p>
            <a:r>
              <a:rPr lang="en-US" dirty="0" smtClean="0">
                <a:solidFill>
                  <a:srgbClr val="0000FF"/>
                </a:solidFill>
                <a:latin typeface="Comic Sans MS"/>
                <a:cs typeface="Comic Sans MS"/>
              </a:rPr>
              <a:t>Structural flexibility</a:t>
            </a:r>
          </a:p>
          <a:p>
            <a:r>
              <a:rPr lang="en-US" dirty="0" smtClean="0">
                <a:solidFill>
                  <a:srgbClr val="0000FF"/>
                </a:solidFill>
                <a:latin typeface="Comic Sans MS"/>
                <a:cs typeface="Comic Sans MS"/>
              </a:rPr>
              <a:t>Energy function</a:t>
            </a:r>
            <a:endParaRPr lang="en-US" dirty="0">
              <a:solidFill>
                <a:srgbClr val="0000FF"/>
              </a:solidFill>
              <a:latin typeface="Comic Sans MS"/>
              <a:cs typeface="Comic Sans MS"/>
            </a:endParaRPr>
          </a:p>
        </p:txBody>
      </p:sp>
      <p:sp>
        <p:nvSpPr>
          <p:cNvPr id="4" name="Slide Number Placeholder 3"/>
          <p:cNvSpPr>
            <a:spLocks noGrp="1"/>
          </p:cNvSpPr>
          <p:nvPr>
            <p:ph type="sldNum" sz="quarter" idx="12"/>
          </p:nvPr>
        </p:nvSpPr>
        <p:spPr/>
        <p:txBody>
          <a:bodyPr/>
          <a:lstStyle/>
          <a:p>
            <a:pPr>
              <a:defRPr/>
            </a:pPr>
            <a:fld id="{077AB792-0707-46EF-A861-E7BBBF0B5190}" type="slidenum">
              <a:rPr lang="da-DK" altLang="zh-CN" smtClean="0"/>
              <a:pPr>
                <a:defRPr/>
              </a:pPr>
              <a:t>27</a:t>
            </a:fld>
            <a:endParaRPr lang="da-DK" altLang="zh-CN"/>
          </a:p>
        </p:txBody>
      </p:sp>
    </p:spTree>
    <p:extLst>
      <p:ext uri="{BB962C8B-B14F-4D97-AF65-F5344CB8AC3E}">
        <p14:creationId xmlns:p14="http://schemas.microsoft.com/office/powerpoint/2010/main" val="32261169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Comic Sans MS"/>
                <a:cs typeface="Comic Sans MS"/>
              </a:rPr>
              <a:t>De novo </a:t>
            </a:r>
            <a:r>
              <a:rPr lang="en-US" dirty="0">
                <a:latin typeface="Comic Sans MS"/>
                <a:cs typeface="Comic Sans MS"/>
              </a:rPr>
              <a:t>design</a:t>
            </a:r>
          </a:p>
        </p:txBody>
      </p:sp>
      <p:sp>
        <p:nvSpPr>
          <p:cNvPr id="3" name="Content Placeholder 2"/>
          <p:cNvSpPr>
            <a:spLocks noGrp="1"/>
          </p:cNvSpPr>
          <p:nvPr>
            <p:ph idx="1"/>
          </p:nvPr>
        </p:nvSpPr>
        <p:spPr/>
        <p:txBody>
          <a:bodyPr/>
          <a:lstStyle/>
          <a:p>
            <a:pPr marL="0" indent="0">
              <a:buNone/>
            </a:pPr>
            <a:r>
              <a:rPr lang="en-US" dirty="0" smtClean="0">
                <a:solidFill>
                  <a:srgbClr val="008000"/>
                </a:solidFill>
                <a:latin typeface="Comic Sans MS"/>
                <a:cs typeface="Comic Sans MS"/>
              </a:rPr>
              <a:t>Questions to be addressed:</a:t>
            </a:r>
          </a:p>
          <a:p>
            <a:r>
              <a:rPr lang="en-US" dirty="0" smtClean="0">
                <a:solidFill>
                  <a:srgbClr val="3366FF"/>
                </a:solidFill>
                <a:latin typeface="Comic Sans MS"/>
                <a:cs typeface="Comic Sans MS"/>
              </a:rPr>
              <a:t>Target structure</a:t>
            </a:r>
          </a:p>
          <a:p>
            <a:r>
              <a:rPr lang="en-US" dirty="0" smtClean="0">
                <a:solidFill>
                  <a:srgbClr val="3366FF"/>
                </a:solidFill>
                <a:latin typeface="Comic Sans MS"/>
                <a:cs typeface="Comic Sans MS"/>
              </a:rPr>
              <a:t>Sequence space</a:t>
            </a:r>
          </a:p>
          <a:p>
            <a:r>
              <a:rPr lang="en-US" dirty="0" smtClean="0">
                <a:solidFill>
                  <a:srgbClr val="0000FF"/>
                </a:solidFill>
                <a:latin typeface="Comic Sans MS"/>
                <a:cs typeface="Comic Sans MS"/>
              </a:rPr>
              <a:t>Structural flexibility</a:t>
            </a:r>
          </a:p>
          <a:p>
            <a:pPr marL="444500" indent="-87313">
              <a:buNone/>
            </a:pPr>
            <a:r>
              <a:rPr lang="en-US" sz="2400" dirty="0" smtClean="0">
                <a:latin typeface="Comic Sans MS"/>
                <a:cs typeface="Comic Sans MS"/>
              </a:rPr>
              <a:t>Side-chain</a:t>
            </a:r>
          </a:p>
          <a:p>
            <a:pPr marL="444500" indent="-87313">
              <a:buNone/>
            </a:pPr>
            <a:r>
              <a:rPr lang="en-US" sz="2400" dirty="0" smtClean="0">
                <a:latin typeface="Comic Sans MS"/>
                <a:cs typeface="Comic Sans MS"/>
              </a:rPr>
              <a:t>Main chain (backbone)</a:t>
            </a:r>
          </a:p>
          <a:p>
            <a:r>
              <a:rPr lang="en-US" dirty="0" smtClean="0">
                <a:solidFill>
                  <a:srgbClr val="0000FF"/>
                </a:solidFill>
                <a:latin typeface="Comic Sans MS"/>
                <a:cs typeface="Comic Sans MS"/>
              </a:rPr>
              <a:t>Energy function</a:t>
            </a:r>
          </a:p>
        </p:txBody>
      </p:sp>
      <p:sp>
        <p:nvSpPr>
          <p:cNvPr id="4" name="Slide Number Placeholder 3"/>
          <p:cNvSpPr>
            <a:spLocks noGrp="1"/>
          </p:cNvSpPr>
          <p:nvPr>
            <p:ph type="sldNum" sz="quarter" idx="12"/>
          </p:nvPr>
        </p:nvSpPr>
        <p:spPr/>
        <p:txBody>
          <a:bodyPr/>
          <a:lstStyle/>
          <a:p>
            <a:pPr>
              <a:defRPr/>
            </a:pPr>
            <a:fld id="{077AB792-0707-46EF-A861-E7BBBF0B5190}" type="slidenum">
              <a:rPr lang="da-DK" altLang="zh-CN" smtClean="0"/>
              <a:pPr>
                <a:defRPr/>
              </a:pPr>
              <a:t>28</a:t>
            </a:fld>
            <a:endParaRPr lang="da-DK"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3200400"/>
            <a:ext cx="1905000" cy="1905000"/>
          </a:xfrm>
          <a:prstGeom prst="rect">
            <a:avLst/>
          </a:prstGeom>
        </p:spPr>
      </p:pic>
    </p:spTree>
    <p:extLst>
      <p:ext uri="{BB962C8B-B14F-4D97-AF65-F5344CB8AC3E}">
        <p14:creationId xmlns:p14="http://schemas.microsoft.com/office/powerpoint/2010/main" val="21999635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Comic Sans MS"/>
                <a:cs typeface="Comic Sans MS"/>
              </a:rPr>
              <a:t>De novo </a:t>
            </a:r>
            <a:r>
              <a:rPr lang="en-US" dirty="0">
                <a:latin typeface="Comic Sans MS"/>
                <a:cs typeface="Comic Sans MS"/>
              </a:rPr>
              <a:t>design</a:t>
            </a:r>
          </a:p>
        </p:txBody>
      </p:sp>
      <p:sp>
        <p:nvSpPr>
          <p:cNvPr id="3" name="Content Placeholder 2"/>
          <p:cNvSpPr>
            <a:spLocks noGrp="1"/>
          </p:cNvSpPr>
          <p:nvPr>
            <p:ph idx="1"/>
          </p:nvPr>
        </p:nvSpPr>
        <p:spPr>
          <a:xfrm>
            <a:off x="457200" y="1371600"/>
            <a:ext cx="8229600" cy="5029200"/>
          </a:xfrm>
        </p:spPr>
        <p:txBody>
          <a:bodyPr/>
          <a:lstStyle/>
          <a:p>
            <a:pPr marL="0" indent="0">
              <a:buNone/>
            </a:pPr>
            <a:r>
              <a:rPr lang="en-US" dirty="0" smtClean="0">
                <a:solidFill>
                  <a:srgbClr val="008000"/>
                </a:solidFill>
                <a:latin typeface="Comic Sans MS"/>
                <a:cs typeface="Comic Sans MS"/>
              </a:rPr>
              <a:t>Questions to be addressed:</a:t>
            </a:r>
          </a:p>
          <a:p>
            <a:r>
              <a:rPr lang="en-US" dirty="0" smtClean="0">
                <a:solidFill>
                  <a:srgbClr val="0000FF"/>
                </a:solidFill>
                <a:latin typeface="Comic Sans MS"/>
                <a:cs typeface="Comic Sans MS"/>
              </a:rPr>
              <a:t>Energy function</a:t>
            </a:r>
          </a:p>
          <a:p>
            <a:pPr marL="700088">
              <a:buFont typeface="Wingdings" charset="2"/>
              <a:buChar char="ü"/>
            </a:pPr>
            <a:r>
              <a:rPr lang="en-US" sz="2000" dirty="0" smtClean="0">
                <a:solidFill>
                  <a:srgbClr val="000000"/>
                </a:solidFill>
                <a:latin typeface="Comic Sans MS"/>
                <a:cs typeface="Comic Sans MS"/>
              </a:rPr>
              <a:t>Rank and score sequences how well they fold to the target structure</a:t>
            </a:r>
          </a:p>
          <a:p>
            <a:pPr marL="700088">
              <a:buFont typeface="Wingdings" charset="2"/>
              <a:buChar char="ü"/>
            </a:pPr>
            <a:r>
              <a:rPr lang="en-US" sz="2000" dirty="0" smtClean="0">
                <a:solidFill>
                  <a:srgbClr val="000000"/>
                </a:solidFill>
                <a:latin typeface="Comic Sans MS"/>
                <a:cs typeface="Comic Sans MS"/>
              </a:rPr>
              <a:t>Accurate but simple</a:t>
            </a:r>
          </a:p>
          <a:p>
            <a:pPr marL="700088">
              <a:buFont typeface="Wingdings" charset="2"/>
              <a:buChar char="ü"/>
            </a:pPr>
            <a:r>
              <a:rPr lang="en-US" sz="2000" dirty="0" smtClean="0">
                <a:solidFill>
                  <a:srgbClr val="000000"/>
                </a:solidFill>
                <a:latin typeface="Comic Sans MS"/>
                <a:cs typeface="Comic Sans MS"/>
              </a:rPr>
              <a:t>Knowledge-based energy functions</a:t>
            </a:r>
          </a:p>
          <a:p>
            <a:pPr marL="700088">
              <a:buFont typeface="Wingdings" charset="2"/>
              <a:buChar char="ü"/>
            </a:pPr>
            <a:r>
              <a:rPr lang="en-US" sz="2000" dirty="0" smtClean="0">
                <a:solidFill>
                  <a:srgbClr val="000000"/>
                </a:solidFill>
                <a:latin typeface="Comic Sans MS"/>
                <a:cs typeface="Comic Sans MS"/>
              </a:rPr>
              <a:t>Physics-based energy functions (AMBER, </a:t>
            </a:r>
          </a:p>
          <a:p>
            <a:pPr marL="357188" indent="0">
              <a:buNone/>
            </a:pPr>
            <a:r>
              <a:rPr lang="en-US" sz="2000" dirty="0">
                <a:solidFill>
                  <a:srgbClr val="000000"/>
                </a:solidFill>
                <a:latin typeface="Comic Sans MS"/>
                <a:cs typeface="Comic Sans MS"/>
              </a:rPr>
              <a:t> </a:t>
            </a:r>
            <a:r>
              <a:rPr lang="en-US" sz="2000" dirty="0" smtClean="0">
                <a:solidFill>
                  <a:srgbClr val="000000"/>
                </a:solidFill>
                <a:latin typeface="Comic Sans MS"/>
                <a:cs typeface="Comic Sans MS"/>
              </a:rPr>
              <a:t>   CHARMM, decomposable)</a:t>
            </a:r>
          </a:p>
          <a:p>
            <a:pPr marL="700088">
              <a:buFont typeface="Wingdings" charset="2"/>
              <a:buChar char="ü"/>
            </a:pPr>
            <a:r>
              <a:rPr lang="en-US" sz="2000" dirty="0" smtClean="0">
                <a:solidFill>
                  <a:srgbClr val="000000"/>
                </a:solidFill>
                <a:latin typeface="Comic Sans MS"/>
                <a:cs typeface="Comic Sans MS"/>
              </a:rPr>
              <a:t>Statistical potentials (fast)</a:t>
            </a:r>
          </a:p>
          <a:p>
            <a:pPr marL="700088">
              <a:buFont typeface="Wingdings" charset="2"/>
              <a:buChar char="ü"/>
            </a:pPr>
            <a:r>
              <a:rPr lang="en-US" sz="2000" dirty="0" smtClean="0">
                <a:solidFill>
                  <a:srgbClr val="000000"/>
                </a:solidFill>
                <a:latin typeface="Comic Sans MS"/>
                <a:cs typeface="Comic Sans MS"/>
              </a:rPr>
              <a:t>Challenges </a:t>
            </a:r>
          </a:p>
          <a:p>
            <a:pPr marL="700088">
              <a:buFont typeface="Wingdings" charset="2"/>
              <a:buChar char="ü"/>
            </a:pPr>
            <a:r>
              <a:rPr lang="en-US" sz="2000" dirty="0" smtClean="0">
                <a:solidFill>
                  <a:srgbClr val="000000"/>
                </a:solidFill>
                <a:latin typeface="Comic Sans MS"/>
                <a:cs typeface="Comic Sans MS"/>
              </a:rPr>
              <a:t>single sequence </a:t>
            </a:r>
            <a:r>
              <a:rPr lang="en-US" sz="2000" dirty="0" err="1" smtClean="0">
                <a:solidFill>
                  <a:srgbClr val="000000"/>
                </a:solidFill>
                <a:latin typeface="Comic Sans MS"/>
                <a:cs typeface="Comic Sans MS"/>
              </a:rPr>
              <a:t>vs</a:t>
            </a:r>
            <a:r>
              <a:rPr lang="en-US" sz="2000" dirty="0" smtClean="0">
                <a:solidFill>
                  <a:srgbClr val="000000"/>
                </a:solidFill>
                <a:latin typeface="Comic Sans MS"/>
                <a:cs typeface="Comic Sans MS"/>
              </a:rPr>
              <a:t> multi-sequences, Combined, Rosetta</a:t>
            </a:r>
          </a:p>
          <a:p>
            <a:pPr marL="700088">
              <a:buFont typeface="Wingdings" charset="2"/>
              <a:buChar char="ü"/>
            </a:pPr>
            <a:r>
              <a:rPr lang="en-US" sz="2000" dirty="0" smtClean="0">
                <a:solidFill>
                  <a:srgbClr val="000000"/>
                </a:solidFill>
                <a:latin typeface="Comic Sans MS"/>
                <a:cs typeface="Comic Sans MS"/>
              </a:rPr>
              <a:t>Water</a:t>
            </a:r>
            <a:endParaRPr lang="en-US" sz="2000" dirty="0">
              <a:solidFill>
                <a:srgbClr val="000000"/>
              </a:solidFill>
              <a:latin typeface="Comic Sans MS"/>
              <a:cs typeface="Comic Sans MS"/>
            </a:endParaRPr>
          </a:p>
        </p:txBody>
      </p:sp>
      <p:sp>
        <p:nvSpPr>
          <p:cNvPr id="4" name="Slide Number Placeholder 3"/>
          <p:cNvSpPr>
            <a:spLocks noGrp="1"/>
          </p:cNvSpPr>
          <p:nvPr>
            <p:ph type="sldNum" sz="quarter" idx="12"/>
          </p:nvPr>
        </p:nvSpPr>
        <p:spPr/>
        <p:txBody>
          <a:bodyPr/>
          <a:lstStyle/>
          <a:p>
            <a:pPr>
              <a:defRPr/>
            </a:pPr>
            <a:fld id="{077AB792-0707-46EF-A861-E7BBBF0B5190}" type="slidenum">
              <a:rPr lang="da-DK" altLang="zh-CN" smtClean="0"/>
              <a:pPr>
                <a:defRPr/>
              </a:pPr>
              <a:t>29</a:t>
            </a:fld>
            <a:endParaRPr lang="da-DK"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3276600"/>
            <a:ext cx="1905000" cy="1905000"/>
          </a:xfrm>
          <a:prstGeom prst="rect">
            <a:avLst/>
          </a:prstGeom>
        </p:spPr>
      </p:pic>
    </p:spTree>
    <p:extLst>
      <p:ext uri="{BB962C8B-B14F-4D97-AF65-F5344CB8AC3E}">
        <p14:creationId xmlns:p14="http://schemas.microsoft.com/office/powerpoint/2010/main" val="20543926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228600" y="381000"/>
            <a:ext cx="8534400" cy="425450"/>
          </a:xfrm>
        </p:spPr>
        <p:txBody>
          <a:bodyPr/>
          <a:lstStyle/>
          <a:p>
            <a:pPr eaLnBrk="1" hangingPunct="1">
              <a:lnSpc>
                <a:spcPct val="70000"/>
              </a:lnSpc>
            </a:pPr>
            <a:r>
              <a:rPr lang="en-US" altLang="zh-CN" sz="4000" dirty="0">
                <a:solidFill>
                  <a:srgbClr val="FF0000"/>
                </a:solidFill>
                <a:latin typeface="Comic Sans MS"/>
                <a:ea typeface="宋体" charset="0"/>
                <a:cs typeface="Comic Sans MS"/>
              </a:rPr>
              <a:t>Proteins</a:t>
            </a:r>
          </a:p>
        </p:txBody>
      </p:sp>
      <p:sp>
        <p:nvSpPr>
          <p:cNvPr id="70659" name="Rectangle 3"/>
          <p:cNvSpPr>
            <a:spLocks noGrp="1" noChangeArrowheads="1"/>
          </p:cNvSpPr>
          <p:nvPr>
            <p:ph type="body" idx="4294967295"/>
          </p:nvPr>
        </p:nvSpPr>
        <p:spPr>
          <a:xfrm>
            <a:off x="203200" y="1104900"/>
            <a:ext cx="8610600" cy="4814888"/>
          </a:xfrm>
        </p:spPr>
        <p:txBody>
          <a:bodyPr/>
          <a:lstStyle/>
          <a:p>
            <a:pPr marL="457200" lvl="1" indent="0" eaLnBrk="1" hangingPunct="1">
              <a:buNone/>
            </a:pPr>
            <a:r>
              <a:rPr lang="en-US" altLang="zh-CN" b="1" dirty="0">
                <a:latin typeface="Comic Sans MS"/>
                <a:ea typeface="宋体" charset="0"/>
                <a:cs typeface="Comic Sans MS"/>
              </a:rPr>
              <a:t>Proteins</a:t>
            </a:r>
            <a:endParaRPr lang="en-US" altLang="zh-CN" dirty="0">
              <a:latin typeface="Comic Sans MS"/>
              <a:ea typeface="宋体" charset="0"/>
              <a:cs typeface="Comic Sans MS"/>
            </a:endParaRPr>
          </a:p>
          <a:p>
            <a:pPr marL="927100" lvl="2" indent="-342900" eaLnBrk="1" hangingPunct="1"/>
            <a:r>
              <a:rPr lang="en-US" altLang="zh-CN" dirty="0">
                <a:latin typeface="Comic Sans MS"/>
                <a:ea typeface="宋体" charset="0"/>
                <a:cs typeface="Comic Sans MS"/>
              </a:rPr>
              <a:t>are polymers constructed from amino acid monomers,</a:t>
            </a:r>
          </a:p>
          <a:p>
            <a:pPr marL="927100" lvl="2" indent="-342900" eaLnBrk="1" hangingPunct="1"/>
            <a:r>
              <a:rPr lang="en-US" altLang="zh-CN" dirty="0">
                <a:latin typeface="Comic Sans MS"/>
                <a:ea typeface="宋体" charset="0"/>
                <a:cs typeface="Comic Sans MS"/>
              </a:rPr>
              <a:t>account for more than 50% of the dry weight of most cells,</a:t>
            </a:r>
          </a:p>
          <a:p>
            <a:pPr marL="927100" lvl="2" indent="-342900" eaLnBrk="1" hangingPunct="1"/>
            <a:r>
              <a:rPr lang="en-US" altLang="zh-CN" dirty="0">
                <a:latin typeface="Comic Sans MS"/>
                <a:ea typeface="宋体" charset="0"/>
                <a:cs typeface="Comic Sans MS"/>
              </a:rPr>
              <a:t>perform most of the tasks required for life, and</a:t>
            </a:r>
          </a:p>
          <a:p>
            <a:pPr marL="900113" lvl="2" indent="0" eaLnBrk="1" hangingPunct="1">
              <a:buNone/>
            </a:pPr>
            <a:r>
              <a:rPr lang="en-US" altLang="zh-CN" dirty="0">
                <a:latin typeface="Comic Sans MS"/>
                <a:ea typeface="宋体" charset="0"/>
                <a:cs typeface="Comic Sans MS"/>
              </a:rPr>
              <a:t>form enzymes, chemicals that change the rate </a:t>
            </a:r>
            <a:br>
              <a:rPr lang="en-US" altLang="zh-CN" dirty="0">
                <a:latin typeface="Comic Sans MS"/>
                <a:ea typeface="宋体" charset="0"/>
                <a:cs typeface="Comic Sans MS"/>
              </a:rPr>
            </a:br>
            <a:r>
              <a:rPr lang="en-US" altLang="zh-CN" dirty="0">
                <a:latin typeface="Comic Sans MS"/>
                <a:ea typeface="宋体" charset="0"/>
                <a:cs typeface="Comic Sans MS"/>
              </a:rPr>
              <a:t>of a chemical reaction without being changed </a:t>
            </a:r>
            <a:br>
              <a:rPr lang="en-US" altLang="zh-CN" dirty="0">
                <a:latin typeface="Comic Sans MS"/>
                <a:ea typeface="宋体" charset="0"/>
                <a:cs typeface="Comic Sans MS"/>
              </a:rPr>
            </a:br>
            <a:r>
              <a:rPr lang="en-US" altLang="zh-CN" dirty="0">
                <a:latin typeface="Comic Sans MS"/>
                <a:ea typeface="宋体" charset="0"/>
                <a:cs typeface="Comic Sans MS"/>
              </a:rPr>
              <a:t>in the process.</a:t>
            </a:r>
          </a:p>
        </p:txBody>
      </p:sp>
      <p:sp>
        <p:nvSpPr>
          <p:cNvPr id="70660" name="Line 6"/>
          <p:cNvSpPr>
            <a:spLocks noChangeShapeType="1"/>
          </p:cNvSpPr>
          <p:nvPr/>
        </p:nvSpPr>
        <p:spPr bwMode="auto">
          <a:xfrm>
            <a:off x="304800" y="979488"/>
            <a:ext cx="8534400" cy="0"/>
          </a:xfrm>
          <a:prstGeom prst="line">
            <a:avLst/>
          </a:prstGeom>
          <a:noFill/>
          <a:ln w="50800">
            <a:solidFill>
              <a:srgbClr val="58662E"/>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0661" name="Line 14"/>
          <p:cNvSpPr>
            <a:spLocks noChangeShapeType="1"/>
          </p:cNvSpPr>
          <p:nvPr/>
        </p:nvSpPr>
        <p:spPr bwMode="auto">
          <a:xfrm>
            <a:off x="304800" y="6553200"/>
            <a:ext cx="8534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5086727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Comic Sans MS"/>
                <a:cs typeface="Comic Sans MS"/>
              </a:rPr>
              <a:t>De novo </a:t>
            </a:r>
            <a:r>
              <a:rPr lang="en-US" dirty="0">
                <a:latin typeface="Comic Sans MS"/>
                <a:cs typeface="Comic Sans MS"/>
              </a:rPr>
              <a:t>design</a:t>
            </a:r>
          </a:p>
        </p:txBody>
      </p:sp>
      <p:sp>
        <p:nvSpPr>
          <p:cNvPr id="3" name="Content Placeholder 2"/>
          <p:cNvSpPr>
            <a:spLocks noGrp="1"/>
          </p:cNvSpPr>
          <p:nvPr>
            <p:ph idx="1"/>
          </p:nvPr>
        </p:nvSpPr>
        <p:spPr>
          <a:xfrm>
            <a:off x="457200" y="1371600"/>
            <a:ext cx="8458200" cy="5029200"/>
          </a:xfrm>
        </p:spPr>
        <p:txBody>
          <a:bodyPr/>
          <a:lstStyle/>
          <a:p>
            <a:r>
              <a:rPr lang="en-US" dirty="0" smtClean="0">
                <a:solidFill>
                  <a:srgbClr val="0000FF"/>
                </a:solidFill>
                <a:latin typeface="Comic Sans MS"/>
                <a:cs typeface="Comic Sans MS"/>
              </a:rPr>
              <a:t>Protein design as an optimization problem</a:t>
            </a:r>
          </a:p>
          <a:p>
            <a:pPr marL="700088">
              <a:buFont typeface="Wingdings" charset="2"/>
              <a:buChar char="ü"/>
            </a:pPr>
            <a:endParaRPr lang="en-US" sz="2000" dirty="0" smtClean="0">
              <a:solidFill>
                <a:srgbClr val="000000"/>
              </a:solidFill>
              <a:latin typeface="Comic Sans MS"/>
              <a:cs typeface="Comic Sans MS"/>
            </a:endParaRPr>
          </a:p>
          <a:p>
            <a:pPr marL="700088">
              <a:buFont typeface="Wingdings" charset="2"/>
              <a:buChar char="ü"/>
            </a:pPr>
            <a:endParaRPr lang="en-US" sz="2000" dirty="0" smtClean="0">
              <a:solidFill>
                <a:srgbClr val="000000"/>
              </a:solidFill>
              <a:latin typeface="Comic Sans MS"/>
              <a:cs typeface="Comic Sans MS"/>
            </a:endParaRPr>
          </a:p>
          <a:p>
            <a:pPr marL="357188" indent="0">
              <a:buNone/>
            </a:pPr>
            <a:r>
              <a:rPr lang="en-US" sz="2000" dirty="0" smtClean="0">
                <a:solidFill>
                  <a:srgbClr val="008000"/>
                </a:solidFill>
                <a:latin typeface="Comic Sans MS"/>
                <a:cs typeface="Comic Sans MS"/>
              </a:rPr>
              <a:t>Algorithms</a:t>
            </a:r>
            <a:endParaRPr lang="en-US" sz="2000" dirty="0">
              <a:solidFill>
                <a:srgbClr val="008000"/>
              </a:solidFill>
              <a:latin typeface="Comic Sans MS"/>
              <a:cs typeface="Comic Sans MS"/>
            </a:endParaRPr>
          </a:p>
          <a:p>
            <a:pPr marL="700088">
              <a:buFont typeface="Wingdings" charset="2"/>
              <a:buChar char="ü"/>
            </a:pPr>
            <a:r>
              <a:rPr lang="en-US" sz="2000" dirty="0" smtClean="0">
                <a:solidFill>
                  <a:srgbClr val="008000"/>
                </a:solidFill>
                <a:latin typeface="Comic Sans MS"/>
                <a:cs typeface="Comic Sans MS"/>
              </a:rPr>
              <a:t>Algorithms with mathematical guarantees</a:t>
            </a:r>
          </a:p>
          <a:p>
            <a:pPr marL="700088">
              <a:buFont typeface="Courier New"/>
              <a:buChar char="o"/>
            </a:pPr>
            <a:r>
              <a:rPr lang="en-US" sz="1800" dirty="0" smtClean="0">
                <a:solidFill>
                  <a:srgbClr val="000000"/>
                </a:solidFill>
                <a:latin typeface="Comic Sans MS"/>
                <a:cs typeface="Comic Sans MS"/>
              </a:rPr>
              <a:t>Dead-end elimination (DEE)</a:t>
            </a:r>
          </a:p>
          <a:p>
            <a:pPr marL="700088">
              <a:buFont typeface="Courier New"/>
              <a:buChar char="o"/>
            </a:pPr>
            <a:r>
              <a:rPr lang="en-US" sz="1800" dirty="0" smtClean="0">
                <a:solidFill>
                  <a:srgbClr val="000000"/>
                </a:solidFill>
                <a:latin typeface="Comic Sans MS"/>
                <a:cs typeface="Comic Sans MS"/>
              </a:rPr>
              <a:t>Branch-and-bound algorithms</a:t>
            </a:r>
          </a:p>
          <a:p>
            <a:pPr marL="700088">
              <a:buFont typeface="Courier New"/>
              <a:buChar char="o"/>
            </a:pPr>
            <a:r>
              <a:rPr lang="en-US" sz="1800" dirty="0" smtClean="0">
                <a:solidFill>
                  <a:srgbClr val="000000"/>
                </a:solidFill>
                <a:latin typeface="Comic Sans MS"/>
                <a:cs typeface="Comic Sans MS"/>
              </a:rPr>
              <a:t>Optimization as an integer linear program</a:t>
            </a:r>
          </a:p>
          <a:p>
            <a:pPr marL="700088">
              <a:buFont typeface="Courier New"/>
              <a:buChar char="o"/>
            </a:pPr>
            <a:r>
              <a:rPr lang="en-US" sz="1800" dirty="0" smtClean="0">
                <a:solidFill>
                  <a:srgbClr val="000000"/>
                </a:solidFill>
                <a:latin typeface="Comic Sans MS"/>
                <a:cs typeface="Comic Sans MS"/>
              </a:rPr>
              <a:t>Message-passing based approximating to the linear programming dual</a:t>
            </a:r>
          </a:p>
          <a:p>
            <a:pPr marL="700088">
              <a:buFont typeface="Wingdings" charset="2"/>
              <a:buChar char="ü"/>
            </a:pPr>
            <a:r>
              <a:rPr lang="en-US" sz="2000" dirty="0" smtClean="0">
                <a:solidFill>
                  <a:srgbClr val="008000"/>
                </a:solidFill>
                <a:latin typeface="Comic Sans MS"/>
                <a:cs typeface="Comic Sans MS"/>
              </a:rPr>
              <a:t>Optimization algorithms without guarantees</a:t>
            </a:r>
          </a:p>
          <a:p>
            <a:pPr marL="700088">
              <a:buFont typeface="Courier New"/>
              <a:buChar char="o"/>
            </a:pPr>
            <a:r>
              <a:rPr lang="en-US" sz="1800" dirty="0" smtClean="0">
                <a:solidFill>
                  <a:srgbClr val="000000"/>
                </a:solidFill>
                <a:latin typeface="Comic Sans MS"/>
                <a:cs typeface="Comic Sans MS"/>
              </a:rPr>
              <a:t>Monte Carlo and simulated annealing</a:t>
            </a:r>
          </a:p>
          <a:p>
            <a:pPr marL="700088">
              <a:buFont typeface="Courier New"/>
              <a:buChar char="o"/>
            </a:pPr>
            <a:r>
              <a:rPr lang="en-US" sz="1800" dirty="0" smtClean="0">
                <a:solidFill>
                  <a:srgbClr val="000000"/>
                </a:solidFill>
                <a:latin typeface="Comic Sans MS"/>
                <a:cs typeface="Comic Sans MS"/>
              </a:rPr>
              <a:t>Faster</a:t>
            </a:r>
          </a:p>
          <a:p>
            <a:pPr marL="700088">
              <a:buFont typeface="Courier New"/>
              <a:buChar char="o"/>
            </a:pPr>
            <a:r>
              <a:rPr lang="en-US" sz="1800" dirty="0" smtClean="0">
                <a:solidFill>
                  <a:srgbClr val="000000"/>
                </a:solidFill>
                <a:latin typeface="Comic Sans MS"/>
                <a:cs typeface="Comic Sans MS"/>
              </a:rPr>
              <a:t>Belief propagation for protein design</a:t>
            </a:r>
            <a:endParaRPr lang="en-US" sz="1800" dirty="0">
              <a:solidFill>
                <a:srgbClr val="000000"/>
              </a:solidFill>
              <a:latin typeface="Comic Sans MS"/>
              <a:cs typeface="Comic Sans MS"/>
            </a:endParaRPr>
          </a:p>
        </p:txBody>
      </p:sp>
      <p:sp>
        <p:nvSpPr>
          <p:cNvPr id="4" name="Slide Number Placeholder 3"/>
          <p:cNvSpPr>
            <a:spLocks noGrp="1"/>
          </p:cNvSpPr>
          <p:nvPr>
            <p:ph type="sldNum" sz="quarter" idx="12"/>
          </p:nvPr>
        </p:nvSpPr>
        <p:spPr/>
        <p:txBody>
          <a:bodyPr/>
          <a:lstStyle/>
          <a:p>
            <a:pPr>
              <a:defRPr/>
            </a:pPr>
            <a:fld id="{077AB792-0707-46EF-A861-E7BBBF0B5190}" type="slidenum">
              <a:rPr lang="da-DK" altLang="zh-CN" smtClean="0"/>
              <a:pPr>
                <a:defRPr/>
              </a:pPr>
              <a:t>30</a:t>
            </a:fld>
            <a:endParaRPr lang="da-DK" altLang="zh-CN"/>
          </a:p>
        </p:txBody>
      </p:sp>
      <p:pic>
        <p:nvPicPr>
          <p:cNvPr id="5" name="Picture 4"/>
          <p:cNvPicPr>
            <a:picLocks noChangeAspect="1"/>
          </p:cNvPicPr>
          <p:nvPr/>
        </p:nvPicPr>
        <p:blipFill>
          <a:blip r:embed="rId2"/>
          <a:stretch>
            <a:fillRect/>
          </a:stretch>
        </p:blipFill>
        <p:spPr>
          <a:xfrm>
            <a:off x="1066800" y="2133600"/>
            <a:ext cx="3924300" cy="558800"/>
          </a:xfrm>
          <a:prstGeom prst="rect">
            <a:avLst/>
          </a:prstGeom>
        </p:spPr>
      </p:pic>
    </p:spTree>
    <p:extLst>
      <p:ext uri="{BB962C8B-B14F-4D97-AF65-F5344CB8AC3E}">
        <p14:creationId xmlns:p14="http://schemas.microsoft.com/office/powerpoint/2010/main" val="30067517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4000" dirty="0" smtClean="0">
                <a:latin typeface="Comic Sans MS"/>
                <a:cs typeface="Comic Sans MS"/>
              </a:rPr>
              <a:t>Flowchart of </a:t>
            </a:r>
            <a:r>
              <a:rPr lang="en-US" sz="4000" i="1" dirty="0" smtClean="0">
                <a:latin typeface="Comic Sans MS"/>
                <a:cs typeface="Comic Sans MS"/>
              </a:rPr>
              <a:t>De novo </a:t>
            </a:r>
            <a:r>
              <a:rPr lang="en-US" sz="4000" dirty="0" smtClean="0">
                <a:latin typeface="Comic Sans MS"/>
                <a:cs typeface="Comic Sans MS"/>
              </a:rPr>
              <a:t>design</a:t>
            </a:r>
            <a:endParaRPr lang="en-US" sz="4000" dirty="0">
              <a:latin typeface="Comic Sans MS"/>
              <a:cs typeface="Comic Sans MS"/>
            </a:endParaRPr>
          </a:p>
        </p:txBody>
      </p:sp>
      <p:sp>
        <p:nvSpPr>
          <p:cNvPr id="4" name="Slide Number Placeholder 3"/>
          <p:cNvSpPr>
            <a:spLocks noGrp="1"/>
          </p:cNvSpPr>
          <p:nvPr>
            <p:ph type="sldNum" sz="quarter" idx="12"/>
          </p:nvPr>
        </p:nvSpPr>
        <p:spPr/>
        <p:txBody>
          <a:bodyPr/>
          <a:lstStyle/>
          <a:p>
            <a:pPr>
              <a:defRPr/>
            </a:pPr>
            <a:fld id="{077AB792-0707-46EF-A861-E7BBBF0B5190}" type="slidenum">
              <a:rPr lang="da-DK" altLang="zh-CN" smtClean="0"/>
              <a:pPr>
                <a:defRPr/>
              </a:pPr>
              <a:t>31</a:t>
            </a:fld>
            <a:endParaRPr lang="da-DK" altLang="zh-CN"/>
          </a:p>
        </p:txBody>
      </p:sp>
      <p:pic>
        <p:nvPicPr>
          <p:cNvPr id="5" name="Picture 4"/>
          <p:cNvPicPr>
            <a:picLocks noChangeAspect="1"/>
          </p:cNvPicPr>
          <p:nvPr/>
        </p:nvPicPr>
        <p:blipFill rotWithShape="1">
          <a:blip r:embed="rId2"/>
          <a:srcRect b="3885"/>
          <a:stretch/>
        </p:blipFill>
        <p:spPr>
          <a:xfrm>
            <a:off x="914400" y="1143000"/>
            <a:ext cx="7239000" cy="5352151"/>
          </a:xfrm>
          <a:prstGeom prst="rect">
            <a:avLst/>
          </a:prstGeom>
        </p:spPr>
      </p:pic>
      <p:sp>
        <p:nvSpPr>
          <p:cNvPr id="6" name="Rectangle 5"/>
          <p:cNvSpPr/>
          <p:nvPr/>
        </p:nvSpPr>
        <p:spPr>
          <a:xfrm>
            <a:off x="0" y="6382807"/>
            <a:ext cx="9144000" cy="461665"/>
          </a:xfrm>
          <a:prstGeom prst="rect">
            <a:avLst/>
          </a:prstGeom>
        </p:spPr>
        <p:txBody>
          <a:bodyPr wrap="square">
            <a:spAutoFit/>
          </a:bodyPr>
          <a:lstStyle/>
          <a:p>
            <a:r>
              <a:rPr lang="en-US" sz="1200" dirty="0"/>
              <a:t>de novo computational enzyme </a:t>
            </a:r>
            <a:r>
              <a:rPr lang="en-US" sz="1200" dirty="0" smtClean="0"/>
              <a:t>design. </a:t>
            </a:r>
            <a:r>
              <a:rPr lang="en-US" sz="1200" dirty="0" err="1" smtClean="0"/>
              <a:t>Zanghellini</a:t>
            </a:r>
            <a:r>
              <a:rPr lang="en-US" sz="1200" dirty="0" smtClean="0"/>
              <a:t> </a:t>
            </a:r>
            <a:r>
              <a:rPr lang="en-US" sz="1200" dirty="0"/>
              <a:t>A.</a:t>
            </a:r>
          </a:p>
          <a:p>
            <a:r>
              <a:rPr lang="en-US" sz="1200" dirty="0" err="1"/>
              <a:t>Curr</a:t>
            </a:r>
            <a:r>
              <a:rPr lang="en-US" sz="1200" dirty="0"/>
              <a:t> </a:t>
            </a:r>
            <a:r>
              <a:rPr lang="en-US" sz="1200" dirty="0" err="1"/>
              <a:t>Opin</a:t>
            </a:r>
            <a:r>
              <a:rPr lang="en-US" sz="1200" dirty="0"/>
              <a:t> </a:t>
            </a:r>
            <a:r>
              <a:rPr lang="en-US" sz="1200" dirty="0" err="1"/>
              <a:t>Biotechnol</a:t>
            </a:r>
            <a:r>
              <a:rPr lang="en-US" sz="1200" dirty="0"/>
              <a:t>. 2014 Apr 30;29C:132-138. </a:t>
            </a:r>
            <a:r>
              <a:rPr lang="en-US" sz="1200" dirty="0" err="1"/>
              <a:t>doi</a:t>
            </a:r>
            <a:r>
              <a:rPr lang="en-US" sz="1200" dirty="0"/>
              <a:t>: 10.1016/j.copbio.2014.03.002.</a:t>
            </a:r>
          </a:p>
        </p:txBody>
      </p:sp>
    </p:spTree>
    <p:extLst>
      <p:ext uri="{BB962C8B-B14F-4D97-AF65-F5344CB8AC3E}">
        <p14:creationId xmlns:p14="http://schemas.microsoft.com/office/powerpoint/2010/main" val="526062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47800" y="990600"/>
            <a:ext cx="6486944" cy="5410200"/>
          </a:xfrm>
          <a:prstGeom prst="rect">
            <a:avLst/>
          </a:prstGeom>
        </p:spPr>
      </p:pic>
      <p:sp>
        <p:nvSpPr>
          <p:cNvPr id="2" name="Title 1"/>
          <p:cNvSpPr>
            <a:spLocks noGrp="1"/>
          </p:cNvSpPr>
          <p:nvPr>
            <p:ph type="title"/>
          </p:nvPr>
        </p:nvSpPr>
        <p:spPr>
          <a:xfrm>
            <a:off x="457200" y="0"/>
            <a:ext cx="8229600" cy="1143000"/>
          </a:xfrm>
        </p:spPr>
        <p:txBody>
          <a:bodyPr/>
          <a:lstStyle/>
          <a:p>
            <a:r>
              <a:rPr lang="en-US" sz="4000" i="1" dirty="0" smtClean="0">
                <a:latin typeface="Comic Sans MS"/>
                <a:cs typeface="Comic Sans MS"/>
              </a:rPr>
              <a:t>De novo </a:t>
            </a:r>
            <a:r>
              <a:rPr lang="en-US" sz="4000" dirty="0" smtClean="0">
                <a:latin typeface="Comic Sans MS"/>
                <a:cs typeface="Comic Sans MS"/>
              </a:rPr>
              <a:t>design of enzymes</a:t>
            </a:r>
            <a:endParaRPr lang="en-US" sz="4000" dirty="0">
              <a:latin typeface="Comic Sans MS"/>
              <a:cs typeface="Comic Sans MS"/>
            </a:endParaRPr>
          </a:p>
        </p:txBody>
      </p:sp>
      <p:sp>
        <p:nvSpPr>
          <p:cNvPr id="4" name="Slide Number Placeholder 3"/>
          <p:cNvSpPr>
            <a:spLocks noGrp="1"/>
          </p:cNvSpPr>
          <p:nvPr>
            <p:ph type="sldNum" sz="quarter" idx="12"/>
          </p:nvPr>
        </p:nvSpPr>
        <p:spPr/>
        <p:txBody>
          <a:bodyPr/>
          <a:lstStyle/>
          <a:p>
            <a:pPr>
              <a:defRPr/>
            </a:pPr>
            <a:fld id="{077AB792-0707-46EF-A861-E7BBBF0B5190}" type="slidenum">
              <a:rPr lang="da-DK" altLang="zh-CN" smtClean="0"/>
              <a:pPr>
                <a:defRPr/>
              </a:pPr>
              <a:t>32</a:t>
            </a:fld>
            <a:endParaRPr lang="da-DK" altLang="zh-CN"/>
          </a:p>
        </p:txBody>
      </p:sp>
      <p:sp>
        <p:nvSpPr>
          <p:cNvPr id="8" name="Rectangle 7"/>
          <p:cNvSpPr/>
          <p:nvPr/>
        </p:nvSpPr>
        <p:spPr>
          <a:xfrm>
            <a:off x="0" y="6324600"/>
            <a:ext cx="9144000" cy="461665"/>
          </a:xfrm>
          <a:prstGeom prst="rect">
            <a:avLst/>
          </a:prstGeom>
        </p:spPr>
        <p:txBody>
          <a:bodyPr wrap="square">
            <a:spAutoFit/>
          </a:bodyPr>
          <a:lstStyle/>
          <a:p>
            <a:r>
              <a:rPr lang="en-US" sz="1200" dirty="0" smtClean="0"/>
              <a:t>De </a:t>
            </a:r>
            <a:r>
              <a:rPr lang="en-US" sz="1200" dirty="0"/>
              <a:t>novo enzymes by computational </a:t>
            </a:r>
            <a:r>
              <a:rPr lang="en-US" sz="1200" dirty="0" smtClean="0"/>
              <a:t>design. </a:t>
            </a:r>
            <a:r>
              <a:rPr lang="en-US" sz="1200" dirty="0" err="1" smtClean="0"/>
              <a:t>Kries</a:t>
            </a:r>
            <a:r>
              <a:rPr lang="en-US" sz="1200" dirty="0" smtClean="0"/>
              <a:t> </a:t>
            </a:r>
            <a:r>
              <a:rPr lang="en-US" sz="1200" dirty="0"/>
              <a:t>H, </a:t>
            </a:r>
            <a:r>
              <a:rPr lang="en-US" sz="1200" dirty="0" err="1"/>
              <a:t>Blomberg</a:t>
            </a:r>
            <a:r>
              <a:rPr lang="en-US" sz="1200" dirty="0"/>
              <a:t> R, </a:t>
            </a:r>
            <a:r>
              <a:rPr lang="en-US" sz="1200" dirty="0" err="1"/>
              <a:t>Hilvert</a:t>
            </a:r>
            <a:r>
              <a:rPr lang="en-US" sz="1200" dirty="0"/>
              <a:t> D.</a:t>
            </a:r>
          </a:p>
          <a:p>
            <a:r>
              <a:rPr lang="en-US" sz="1200" dirty="0" err="1"/>
              <a:t>Curr</a:t>
            </a:r>
            <a:r>
              <a:rPr lang="en-US" sz="1200" dirty="0"/>
              <a:t> </a:t>
            </a:r>
            <a:r>
              <a:rPr lang="en-US" sz="1200" dirty="0" err="1"/>
              <a:t>Opin</a:t>
            </a:r>
            <a:r>
              <a:rPr lang="en-US" sz="1200" dirty="0"/>
              <a:t> </a:t>
            </a:r>
            <a:r>
              <a:rPr lang="en-US" sz="1200" dirty="0" err="1"/>
              <a:t>Chem</a:t>
            </a:r>
            <a:r>
              <a:rPr lang="en-US" sz="1200" dirty="0"/>
              <a:t> Biol. 2013 Apr;17(2):221-8. </a:t>
            </a:r>
            <a:r>
              <a:rPr lang="en-US" sz="1200" dirty="0" err="1"/>
              <a:t>doi</a:t>
            </a:r>
            <a:r>
              <a:rPr lang="en-US" sz="1200" dirty="0"/>
              <a:t>: 10.1016/j.cbpa.2013.02.012. </a:t>
            </a:r>
          </a:p>
        </p:txBody>
      </p:sp>
    </p:spTree>
    <p:extLst>
      <p:ext uri="{BB962C8B-B14F-4D97-AF65-F5344CB8AC3E}">
        <p14:creationId xmlns:p14="http://schemas.microsoft.com/office/powerpoint/2010/main" val="39787925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4000" i="1" dirty="0" smtClean="0">
                <a:latin typeface="Comic Sans MS"/>
                <a:cs typeface="Comic Sans MS"/>
              </a:rPr>
              <a:t>De novo </a:t>
            </a:r>
            <a:r>
              <a:rPr lang="en-US" sz="4000" dirty="0" smtClean="0">
                <a:latin typeface="Comic Sans MS"/>
                <a:cs typeface="Comic Sans MS"/>
              </a:rPr>
              <a:t>design</a:t>
            </a:r>
            <a:endParaRPr lang="en-US" sz="4000" dirty="0">
              <a:latin typeface="Comic Sans MS"/>
              <a:cs typeface="Comic Sans MS"/>
            </a:endParaRPr>
          </a:p>
        </p:txBody>
      </p:sp>
      <p:sp>
        <p:nvSpPr>
          <p:cNvPr id="4" name="Slide Number Placeholder 3"/>
          <p:cNvSpPr>
            <a:spLocks noGrp="1"/>
          </p:cNvSpPr>
          <p:nvPr>
            <p:ph type="sldNum" sz="quarter" idx="12"/>
          </p:nvPr>
        </p:nvSpPr>
        <p:spPr/>
        <p:txBody>
          <a:bodyPr/>
          <a:lstStyle/>
          <a:p>
            <a:pPr>
              <a:defRPr/>
            </a:pPr>
            <a:fld id="{077AB792-0707-46EF-A861-E7BBBF0B5190}" type="slidenum">
              <a:rPr lang="da-DK" altLang="zh-CN" smtClean="0"/>
              <a:pPr>
                <a:defRPr/>
              </a:pPr>
              <a:t>33</a:t>
            </a:fld>
            <a:endParaRPr lang="da-DK" altLang="zh-CN"/>
          </a:p>
        </p:txBody>
      </p:sp>
      <p:sp>
        <p:nvSpPr>
          <p:cNvPr id="3" name="Rectangle 2"/>
          <p:cNvSpPr/>
          <p:nvPr/>
        </p:nvSpPr>
        <p:spPr>
          <a:xfrm>
            <a:off x="685800" y="1066800"/>
            <a:ext cx="8077200" cy="1169551"/>
          </a:xfrm>
          <a:prstGeom prst="rect">
            <a:avLst/>
          </a:prstGeom>
        </p:spPr>
        <p:txBody>
          <a:bodyPr wrap="square">
            <a:spAutoFit/>
          </a:bodyPr>
          <a:lstStyle/>
          <a:p>
            <a:pPr marL="285750" indent="-285750">
              <a:spcBef>
                <a:spcPts val="1200"/>
              </a:spcBef>
              <a:buFont typeface="Arial"/>
              <a:buChar char="•"/>
            </a:pPr>
            <a:r>
              <a:rPr lang="en-US" sz="2000" dirty="0">
                <a:latin typeface="Comic Sans MS"/>
                <a:cs typeface="Comic Sans MS"/>
              </a:rPr>
              <a:t>To identify sequences and geometries of amino </a:t>
            </a:r>
            <a:r>
              <a:rPr lang="en-US" sz="2000" dirty="0" smtClean="0">
                <a:latin typeface="Comic Sans MS"/>
                <a:cs typeface="Comic Sans MS"/>
              </a:rPr>
              <a:t>acids that </a:t>
            </a:r>
            <a:r>
              <a:rPr lang="en-US" sz="2000" dirty="0">
                <a:latin typeface="Comic Sans MS"/>
                <a:cs typeface="Comic Sans MS"/>
              </a:rPr>
              <a:t>are optimal </a:t>
            </a:r>
            <a:r>
              <a:rPr lang="en-US" sz="2000" dirty="0" smtClean="0">
                <a:latin typeface="Comic Sans MS"/>
                <a:cs typeface="Comic Sans MS"/>
              </a:rPr>
              <a:t>for </a:t>
            </a:r>
            <a:r>
              <a:rPr lang="en-US" sz="2000" dirty="0">
                <a:latin typeface="Comic Sans MS"/>
                <a:cs typeface="Comic Sans MS"/>
              </a:rPr>
              <a:t>stabilizing the backbone geometry.</a:t>
            </a:r>
          </a:p>
          <a:p>
            <a:pPr marL="285750" indent="-285750">
              <a:spcBef>
                <a:spcPts val="1200"/>
              </a:spcBef>
              <a:buFont typeface="Arial"/>
              <a:buChar char="•"/>
            </a:pPr>
            <a:r>
              <a:rPr lang="en-US" sz="2000" dirty="0" smtClean="0">
                <a:latin typeface="Comic Sans MS"/>
                <a:cs typeface="Comic Sans MS"/>
              </a:rPr>
              <a:t>To </a:t>
            </a:r>
            <a:r>
              <a:rPr lang="en-US" sz="2000" dirty="0">
                <a:latin typeface="Comic Sans MS"/>
                <a:cs typeface="Comic Sans MS"/>
              </a:rPr>
              <a:t>develop powerful search algorithms to find </a:t>
            </a:r>
            <a:r>
              <a:rPr lang="en-US" sz="2000" dirty="0" smtClean="0">
                <a:latin typeface="Comic Sans MS"/>
                <a:cs typeface="Comic Sans MS"/>
              </a:rPr>
              <a:t>optimal solutions</a:t>
            </a:r>
            <a:endParaRPr lang="en-US" sz="2000" dirty="0">
              <a:latin typeface="Comic Sans MS"/>
              <a:cs typeface="Comic Sans MS"/>
            </a:endParaRPr>
          </a:p>
        </p:txBody>
      </p:sp>
      <p:pic>
        <p:nvPicPr>
          <p:cNvPr id="6" name="Picture 5"/>
          <p:cNvPicPr>
            <a:picLocks noChangeAspect="1"/>
          </p:cNvPicPr>
          <p:nvPr/>
        </p:nvPicPr>
        <p:blipFill>
          <a:blip r:embed="rId2"/>
          <a:stretch>
            <a:fillRect/>
          </a:stretch>
        </p:blipFill>
        <p:spPr>
          <a:xfrm>
            <a:off x="1600200" y="2286000"/>
            <a:ext cx="5803900" cy="4229100"/>
          </a:xfrm>
          <a:prstGeom prst="rect">
            <a:avLst/>
          </a:prstGeom>
        </p:spPr>
      </p:pic>
    </p:spTree>
    <p:extLst>
      <p:ext uri="{BB962C8B-B14F-4D97-AF65-F5344CB8AC3E}">
        <p14:creationId xmlns:p14="http://schemas.microsoft.com/office/powerpoint/2010/main" val="37936030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E869EF6-E9D2-457D-939F-D8666A07CEC9}" type="slidenum">
              <a:rPr lang="da-DK" altLang="zh-CN"/>
              <a:pPr eaLnBrk="1" hangingPunct="1"/>
              <a:t>34</a:t>
            </a:fld>
            <a:endParaRPr lang="da-DK" altLang="zh-CN"/>
          </a:p>
        </p:txBody>
      </p:sp>
      <p:sp>
        <p:nvSpPr>
          <p:cNvPr id="48131" name="Rectangle 2"/>
          <p:cNvSpPr>
            <a:spLocks noGrp="1" noChangeArrowheads="1"/>
          </p:cNvSpPr>
          <p:nvPr>
            <p:ph type="title"/>
          </p:nvPr>
        </p:nvSpPr>
        <p:spPr>
          <a:xfrm>
            <a:off x="381000" y="381000"/>
            <a:ext cx="8229600" cy="1143000"/>
          </a:xfrm>
        </p:spPr>
        <p:txBody>
          <a:bodyPr/>
          <a:lstStyle/>
          <a:p>
            <a:pPr eaLnBrk="1" hangingPunct="1"/>
            <a:r>
              <a:rPr lang="en-US" altLang="zh-CN" sz="2800" dirty="0" smtClean="0">
                <a:latin typeface="Comic Sans MS" pitchFamily="66" charset="0"/>
                <a:ea typeface="宋体" charset="-122"/>
              </a:rPr>
              <a:t>Applications of protein design</a:t>
            </a:r>
            <a:endParaRPr lang="da-DK" altLang="zh-CN" sz="2800" dirty="0" smtClean="0">
              <a:latin typeface="Comic Sans MS" pitchFamily="66" charset="0"/>
              <a:ea typeface="宋体" charset="-122"/>
            </a:endParaRPr>
          </a:p>
        </p:txBody>
      </p:sp>
      <p:sp>
        <p:nvSpPr>
          <p:cNvPr id="48132" name="Text Box 4"/>
          <p:cNvSpPr txBox="1">
            <a:spLocks noChangeArrowheads="1"/>
          </p:cNvSpPr>
          <p:nvPr/>
        </p:nvSpPr>
        <p:spPr bwMode="auto">
          <a:xfrm>
            <a:off x="685800" y="1828800"/>
            <a:ext cx="7924800"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000">
                <a:latin typeface="Comic Sans MS" pitchFamily="66" charset="0"/>
                <a:ea typeface="宋体" charset="-122"/>
              </a:rPr>
              <a:t>What can be engineered in Proteins ?</a:t>
            </a:r>
          </a:p>
          <a:p>
            <a:pPr eaLnBrk="1" hangingPunct="1"/>
            <a:endParaRPr lang="en-US" altLang="zh-CN" sz="2000" b="1">
              <a:latin typeface="Comic Sans MS" pitchFamily="66" charset="0"/>
              <a:ea typeface="宋体" charset="-122"/>
            </a:endParaRPr>
          </a:p>
          <a:p>
            <a:pPr eaLnBrk="1" hangingPunct="1"/>
            <a:r>
              <a:rPr lang="en-US" altLang="zh-CN" sz="2400" b="1">
                <a:latin typeface="Comic Sans MS" pitchFamily="66" charset="0"/>
                <a:ea typeface="宋体" charset="-122"/>
              </a:rPr>
              <a:t>-&gt; </a:t>
            </a:r>
            <a:r>
              <a:rPr lang="da-DK" altLang="zh-CN" sz="2400" b="1" u="sng">
                <a:latin typeface="Comic Sans MS" pitchFamily="66" charset="0"/>
                <a:ea typeface="宋体" charset="-122"/>
              </a:rPr>
              <a:t>Folding (+Structure):</a:t>
            </a:r>
            <a:endParaRPr lang="da-DK" altLang="zh-CN" sz="2400" b="1">
              <a:latin typeface="Comic Sans MS" pitchFamily="66" charset="0"/>
              <a:ea typeface="宋体" charset="-122"/>
            </a:endParaRPr>
          </a:p>
          <a:p>
            <a:pPr eaLnBrk="1" hangingPunct="1"/>
            <a:r>
              <a:rPr lang="da-DK" altLang="zh-CN" b="1">
                <a:ea typeface="宋体" charset="-122"/>
              </a:rPr>
              <a:t>	</a:t>
            </a:r>
          </a:p>
          <a:p>
            <a:pPr eaLnBrk="1" hangingPunct="1"/>
            <a:r>
              <a:rPr lang="da-DK" altLang="zh-CN">
                <a:latin typeface="Comic Sans MS" pitchFamily="66" charset="0"/>
                <a:ea typeface="宋体" charset="-122"/>
              </a:rPr>
              <a:t>1.  </a:t>
            </a:r>
            <a:r>
              <a:rPr lang="da-DK" altLang="zh-CN" b="1">
                <a:latin typeface="Comic Sans MS" pitchFamily="66" charset="0"/>
                <a:ea typeface="宋体" charset="-122"/>
              </a:rPr>
              <a:t>Thermodynamic Stability</a:t>
            </a:r>
            <a:endParaRPr lang="en-US" altLang="zh-CN" b="1">
              <a:latin typeface="Comic Sans MS" pitchFamily="66" charset="0"/>
              <a:ea typeface="宋体" charset="-122"/>
            </a:endParaRPr>
          </a:p>
          <a:p>
            <a:pPr eaLnBrk="1" hangingPunct="1"/>
            <a:r>
              <a:rPr lang="en-US" altLang="zh-CN">
                <a:latin typeface="Comic Sans MS" pitchFamily="66" charset="0"/>
                <a:ea typeface="宋体" charset="-122"/>
              </a:rPr>
              <a:t>      (Equilibrium between: Native </a:t>
            </a:r>
            <a:r>
              <a:rPr lang="da-DK" altLang="zh-CN">
                <a:latin typeface="Comic Sans MS" pitchFamily="66" charset="0"/>
                <a:ea typeface="宋体" charset="-122"/>
                <a:sym typeface="Symbol" pitchFamily="18" charset="2"/>
              </a:rPr>
              <a:t></a:t>
            </a:r>
            <a:r>
              <a:rPr lang="en-US" altLang="zh-CN">
                <a:latin typeface="Comic Sans MS" pitchFamily="66" charset="0"/>
                <a:ea typeface="宋体" charset="-122"/>
              </a:rPr>
              <a:t> Unfolded state)</a:t>
            </a:r>
          </a:p>
          <a:p>
            <a:pPr eaLnBrk="1" hangingPunct="1"/>
            <a:endParaRPr lang="en-US" altLang="zh-CN">
              <a:latin typeface="Comic Sans MS" pitchFamily="66" charset="0"/>
              <a:ea typeface="宋体" charset="-122"/>
            </a:endParaRPr>
          </a:p>
          <a:p>
            <a:pPr eaLnBrk="1" hangingPunct="1"/>
            <a:r>
              <a:rPr lang="en-US" altLang="zh-CN">
                <a:latin typeface="Comic Sans MS" pitchFamily="66" charset="0"/>
                <a:ea typeface="宋体" charset="-122"/>
              </a:rPr>
              <a:t>2. </a:t>
            </a:r>
            <a:r>
              <a:rPr lang="da-DK" altLang="zh-CN" b="1">
                <a:latin typeface="Comic Sans MS" pitchFamily="66" charset="0"/>
                <a:ea typeface="宋体" charset="-122"/>
              </a:rPr>
              <a:t>Thermal and Environmental Stability</a:t>
            </a:r>
            <a:r>
              <a:rPr lang="en-US" altLang="zh-CN">
                <a:latin typeface="Comic Sans MS" pitchFamily="66" charset="0"/>
                <a:ea typeface="宋体" charset="-122"/>
              </a:rPr>
              <a:t> (Temperature, pH, Solvent, Detergents, Salt …..)</a:t>
            </a:r>
          </a:p>
          <a:p>
            <a:pPr eaLnBrk="1" hangingPunct="1"/>
            <a:endParaRPr lang="en-US" altLang="zh-CN">
              <a:latin typeface="Comic Sans MS" pitchFamily="66" charset="0"/>
              <a:ea typeface="宋体" charset="-122"/>
            </a:endParaRPr>
          </a:p>
          <a:p>
            <a:pPr eaLnBrk="1" hangingPunct="1"/>
            <a:endParaRPr lang="da-DK" altLang="zh-CN" sz="2400">
              <a:latin typeface="Comic Sans MS" pitchFamily="66" charset="0"/>
              <a:ea typeface="宋体" charset="-122"/>
            </a:endParaRPr>
          </a:p>
          <a:p>
            <a:pPr eaLnBrk="1" hangingPunct="1">
              <a:spcBef>
                <a:spcPct val="50000"/>
              </a:spcBef>
            </a:pPr>
            <a:endParaRPr lang="da-DK" altLang="zh-CN" sz="2000">
              <a:latin typeface="Comic Sans MS" pitchFamily="66" charset="0"/>
              <a:ea typeface="宋体"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4914557-2BFC-448C-BC47-9C7C8F09B185}" type="slidenum">
              <a:rPr lang="da-DK" altLang="zh-CN"/>
              <a:pPr eaLnBrk="1" hangingPunct="1"/>
              <a:t>35</a:t>
            </a:fld>
            <a:endParaRPr lang="da-DK" altLang="zh-CN"/>
          </a:p>
        </p:txBody>
      </p:sp>
      <p:sp>
        <p:nvSpPr>
          <p:cNvPr id="49155" name="Rectangle 2"/>
          <p:cNvSpPr>
            <a:spLocks noGrp="1" noChangeArrowheads="1"/>
          </p:cNvSpPr>
          <p:nvPr>
            <p:ph type="title"/>
          </p:nvPr>
        </p:nvSpPr>
        <p:spPr>
          <a:xfrm>
            <a:off x="381000" y="0"/>
            <a:ext cx="8229600" cy="1143000"/>
          </a:xfrm>
        </p:spPr>
        <p:txBody>
          <a:bodyPr/>
          <a:lstStyle/>
          <a:p>
            <a:pPr eaLnBrk="1" hangingPunct="1"/>
            <a:r>
              <a:rPr lang="en-US" altLang="zh-CN" sz="2800" dirty="0">
                <a:latin typeface="Comic Sans MS" pitchFamily="66" charset="0"/>
                <a:ea typeface="宋体" charset="-122"/>
              </a:rPr>
              <a:t>Applications of protein design</a:t>
            </a:r>
            <a:endParaRPr lang="da-DK" altLang="zh-CN" sz="2800" dirty="0" smtClean="0">
              <a:latin typeface="Comic Sans MS" pitchFamily="66" charset="0"/>
              <a:ea typeface="宋体" charset="-122"/>
            </a:endParaRPr>
          </a:p>
        </p:txBody>
      </p:sp>
      <p:sp>
        <p:nvSpPr>
          <p:cNvPr id="49156" name="Text Box 3"/>
          <p:cNvSpPr txBox="1">
            <a:spLocks noChangeArrowheads="1"/>
          </p:cNvSpPr>
          <p:nvPr/>
        </p:nvSpPr>
        <p:spPr bwMode="auto">
          <a:xfrm>
            <a:off x="685800" y="990600"/>
            <a:ext cx="8077200" cy="523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000" dirty="0">
                <a:latin typeface="Comic Sans MS" pitchFamily="66" charset="0"/>
                <a:ea typeface="宋体" charset="-122"/>
              </a:rPr>
              <a:t>What can be engineered in Proteins ?</a:t>
            </a:r>
          </a:p>
          <a:p>
            <a:pPr eaLnBrk="1" hangingPunct="1"/>
            <a:endParaRPr lang="en-US" altLang="zh-CN" sz="2000" b="1" dirty="0">
              <a:latin typeface="Comic Sans MS" pitchFamily="66" charset="0"/>
              <a:ea typeface="宋体" charset="-122"/>
            </a:endParaRPr>
          </a:p>
          <a:p>
            <a:pPr eaLnBrk="1" hangingPunct="1"/>
            <a:endParaRPr lang="en-US" altLang="zh-CN" dirty="0">
              <a:latin typeface="Comic Sans MS" pitchFamily="66" charset="0"/>
              <a:ea typeface="宋体" charset="-122"/>
            </a:endParaRPr>
          </a:p>
          <a:p>
            <a:pPr eaLnBrk="1" hangingPunct="1"/>
            <a:r>
              <a:rPr lang="en-US" altLang="zh-CN" sz="2400" b="1" dirty="0">
                <a:latin typeface="Comic Sans MS" pitchFamily="66" charset="0"/>
                <a:ea typeface="宋体" charset="-122"/>
              </a:rPr>
              <a:t>-&gt; </a:t>
            </a:r>
            <a:r>
              <a:rPr lang="da-DK" altLang="zh-CN" sz="2400" b="1" u="sng" dirty="0" err="1">
                <a:latin typeface="Comic Sans MS" pitchFamily="66" charset="0"/>
                <a:ea typeface="宋体" charset="-122"/>
              </a:rPr>
              <a:t>Function</a:t>
            </a:r>
            <a:r>
              <a:rPr lang="da-DK" altLang="zh-CN" sz="2400" b="1" u="sng" dirty="0">
                <a:latin typeface="Comic Sans MS" pitchFamily="66" charset="0"/>
                <a:ea typeface="宋体" charset="-122"/>
              </a:rPr>
              <a:t>:</a:t>
            </a:r>
            <a:endParaRPr lang="da-DK" altLang="zh-CN" sz="2400" dirty="0">
              <a:latin typeface="Comic Sans MS" pitchFamily="66" charset="0"/>
              <a:ea typeface="宋体" charset="-122"/>
            </a:endParaRPr>
          </a:p>
          <a:p>
            <a:pPr eaLnBrk="1" hangingPunct="1"/>
            <a:r>
              <a:rPr lang="da-DK" altLang="zh-CN" dirty="0">
                <a:ea typeface="宋体" charset="-122"/>
              </a:rPr>
              <a:t>	</a:t>
            </a:r>
            <a:endParaRPr lang="da-DK" altLang="zh-CN" b="1" dirty="0">
              <a:ea typeface="宋体" charset="-122"/>
            </a:endParaRPr>
          </a:p>
          <a:p>
            <a:pPr eaLnBrk="1" hangingPunct="1"/>
            <a:r>
              <a:rPr lang="da-DK" altLang="zh-CN" dirty="0">
                <a:latin typeface="Comic Sans MS" pitchFamily="66" charset="0"/>
                <a:ea typeface="宋体" charset="-122"/>
              </a:rPr>
              <a:t>1.  </a:t>
            </a:r>
            <a:r>
              <a:rPr lang="da-DK" altLang="zh-CN" b="1" dirty="0">
                <a:latin typeface="Comic Sans MS" pitchFamily="66" charset="0"/>
                <a:ea typeface="宋体" charset="-122"/>
              </a:rPr>
              <a:t>Binding</a:t>
            </a:r>
            <a:r>
              <a:rPr lang="en-US" altLang="zh-CN" dirty="0">
                <a:latin typeface="Comic Sans MS" pitchFamily="66" charset="0"/>
                <a:ea typeface="宋体" charset="-122"/>
              </a:rPr>
              <a:t> (Interaction of a protein with its surroundings)</a:t>
            </a:r>
          </a:p>
          <a:p>
            <a:pPr eaLnBrk="1" hangingPunct="1"/>
            <a:r>
              <a:rPr lang="en-US" altLang="zh-CN" dirty="0">
                <a:latin typeface="Comic Sans MS" pitchFamily="66" charset="0"/>
                <a:ea typeface="宋体" charset="-122"/>
              </a:rPr>
              <a:t>	</a:t>
            </a:r>
          </a:p>
          <a:p>
            <a:pPr eaLnBrk="1" hangingPunct="1"/>
            <a:r>
              <a:rPr lang="en-US" altLang="zh-CN" dirty="0">
                <a:latin typeface="Comic Sans MS" pitchFamily="66" charset="0"/>
                <a:ea typeface="宋体" charset="-122"/>
              </a:rPr>
              <a:t>How many points are required to bind a molecule with high affinity?</a:t>
            </a:r>
          </a:p>
          <a:p>
            <a:pPr eaLnBrk="1" hangingPunct="1"/>
            <a:endParaRPr lang="en-US" altLang="zh-CN" dirty="0">
              <a:latin typeface="Comic Sans MS" pitchFamily="66" charset="0"/>
              <a:ea typeface="宋体" charset="-122"/>
            </a:endParaRPr>
          </a:p>
          <a:p>
            <a:pPr eaLnBrk="1" hangingPunct="1"/>
            <a:endParaRPr lang="da-DK" altLang="zh-CN" dirty="0">
              <a:latin typeface="Comic Sans MS" pitchFamily="66" charset="0"/>
              <a:ea typeface="宋体" charset="-122"/>
            </a:endParaRPr>
          </a:p>
          <a:p>
            <a:pPr eaLnBrk="1" hangingPunct="1">
              <a:buFontTx/>
              <a:buAutoNum type="arabicPeriod" startAt="2"/>
            </a:pPr>
            <a:r>
              <a:rPr lang="da-DK" altLang="zh-CN" b="1" dirty="0">
                <a:latin typeface="Comic Sans MS" pitchFamily="66" charset="0"/>
                <a:ea typeface="宋体" charset="-122"/>
              </a:rPr>
              <a:t> </a:t>
            </a:r>
            <a:r>
              <a:rPr lang="da-DK" altLang="zh-CN" b="1" dirty="0" err="1">
                <a:latin typeface="Comic Sans MS" pitchFamily="66" charset="0"/>
                <a:ea typeface="宋体" charset="-122"/>
              </a:rPr>
              <a:t>Catalysis</a:t>
            </a:r>
            <a:r>
              <a:rPr lang="en-US" altLang="zh-CN" dirty="0">
                <a:latin typeface="Comic Sans MS" pitchFamily="66" charset="0"/>
                <a:ea typeface="宋体" charset="-122"/>
              </a:rPr>
              <a:t> (a different form of binding – binding the transition state of a chemical reaction)</a:t>
            </a:r>
          </a:p>
          <a:p>
            <a:pPr eaLnBrk="1" hangingPunct="1"/>
            <a:endParaRPr lang="en-US" altLang="zh-CN" dirty="0">
              <a:latin typeface="Comic Sans MS" pitchFamily="66" charset="0"/>
              <a:ea typeface="宋体" charset="-122"/>
            </a:endParaRPr>
          </a:p>
          <a:p>
            <a:pPr eaLnBrk="1" hangingPunct="1"/>
            <a:r>
              <a:rPr lang="en-US" altLang="zh-CN" dirty="0">
                <a:latin typeface="Comic Sans MS" pitchFamily="66" charset="0"/>
                <a:ea typeface="宋体" charset="-122"/>
              </a:rPr>
              <a:t>Increased binding to the transition state  </a:t>
            </a:r>
            <a:r>
              <a:rPr lang="da-DK" altLang="zh-CN" dirty="0">
                <a:latin typeface="Comic Sans MS" pitchFamily="66" charset="0"/>
                <a:ea typeface="宋体" charset="-122"/>
                <a:sym typeface="Symbol" pitchFamily="18" charset="2"/>
              </a:rPr>
              <a:t></a:t>
            </a:r>
            <a:r>
              <a:rPr lang="en-US" altLang="zh-CN" dirty="0">
                <a:latin typeface="Comic Sans MS" pitchFamily="66" charset="0"/>
                <a:ea typeface="宋体" charset="-122"/>
              </a:rPr>
              <a:t>  increased catalytic rates </a:t>
            </a:r>
            <a:r>
              <a:rPr lang="en-US" altLang="zh-CN" dirty="0" smtClean="0">
                <a:latin typeface="Comic Sans MS" pitchFamily="66" charset="0"/>
                <a:ea typeface="宋体" charset="-122"/>
              </a:rPr>
              <a:t>and enzyme specificity!</a:t>
            </a:r>
            <a:r>
              <a:rPr lang="en-US" altLang="zh-CN" dirty="0">
                <a:latin typeface="Comic Sans MS" pitchFamily="66" charset="0"/>
                <a:ea typeface="宋体" charset="-122"/>
              </a:rPr>
              <a:t>!!</a:t>
            </a:r>
          </a:p>
          <a:p>
            <a:pPr eaLnBrk="1" hangingPunct="1"/>
            <a:r>
              <a:rPr lang="en-US" altLang="zh-CN" dirty="0">
                <a:latin typeface="Comic Sans MS" pitchFamily="66" charset="0"/>
                <a:ea typeface="宋体" charset="-122"/>
              </a:rPr>
              <a:t>Requires:    Knowledge of the </a:t>
            </a:r>
            <a:r>
              <a:rPr lang="en-US" altLang="zh-CN" u="sng" dirty="0">
                <a:latin typeface="Comic Sans MS" pitchFamily="66" charset="0"/>
                <a:ea typeface="宋体" charset="-122"/>
              </a:rPr>
              <a:t>Catalytic Mechanism</a:t>
            </a:r>
            <a:r>
              <a:rPr lang="en-US" altLang="zh-CN" dirty="0">
                <a:latin typeface="Comic Sans MS" pitchFamily="66" charset="0"/>
                <a:ea typeface="宋体" charset="-122"/>
              </a:rPr>
              <a:t> !!!</a:t>
            </a:r>
          </a:p>
          <a:p>
            <a:pPr eaLnBrk="1" hangingPunct="1"/>
            <a:endParaRPr lang="en-US" altLang="zh-CN" dirty="0">
              <a:latin typeface="Comic Sans MS" pitchFamily="66" charset="0"/>
              <a:ea typeface="宋体" charset="-122"/>
            </a:endParaRPr>
          </a:p>
          <a:p>
            <a:pPr eaLnBrk="1" hangingPunct="1"/>
            <a:r>
              <a:rPr lang="en-US" altLang="zh-CN" dirty="0">
                <a:latin typeface="Comic Sans MS" pitchFamily="66" charset="0"/>
                <a:ea typeface="宋体" charset="-122"/>
              </a:rPr>
              <a:t>-&gt; engineer </a:t>
            </a:r>
            <a:r>
              <a:rPr lang="en-US" altLang="zh-CN" dirty="0" err="1">
                <a:latin typeface="Comic Sans MS" pitchFamily="66" charset="0"/>
                <a:ea typeface="宋体" charset="-122"/>
              </a:rPr>
              <a:t>Kcat</a:t>
            </a:r>
            <a:r>
              <a:rPr lang="en-US" altLang="zh-CN" dirty="0">
                <a:latin typeface="Comic Sans MS" pitchFamily="66" charset="0"/>
                <a:ea typeface="宋体" charset="-122"/>
              </a:rPr>
              <a:t> and Km</a:t>
            </a:r>
            <a:endParaRPr lang="da-DK" altLang="zh-CN" sz="2000" dirty="0">
              <a:latin typeface="Comic Sans MS" pitchFamily="66" charset="0"/>
              <a:ea typeface="宋体"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81A6C16-0C35-4CD3-9D3E-9FCAB50B9A5C}" type="slidenum">
              <a:rPr lang="da-DK" altLang="zh-CN"/>
              <a:pPr eaLnBrk="1" hangingPunct="1"/>
              <a:t>36</a:t>
            </a:fld>
            <a:endParaRPr lang="da-DK" altLang="zh-CN"/>
          </a:p>
        </p:txBody>
      </p:sp>
      <p:sp>
        <p:nvSpPr>
          <p:cNvPr id="50179" name="Rectangle 2"/>
          <p:cNvSpPr>
            <a:spLocks noGrp="1" noChangeArrowheads="1"/>
          </p:cNvSpPr>
          <p:nvPr>
            <p:ph type="title"/>
          </p:nvPr>
        </p:nvSpPr>
        <p:spPr>
          <a:xfrm>
            <a:off x="381000" y="0"/>
            <a:ext cx="8229600" cy="1143000"/>
          </a:xfrm>
        </p:spPr>
        <p:txBody>
          <a:bodyPr/>
          <a:lstStyle/>
          <a:p>
            <a:pPr eaLnBrk="1" hangingPunct="1"/>
            <a:r>
              <a:rPr lang="en-US" altLang="zh-CN" sz="2800" dirty="0" smtClean="0">
                <a:latin typeface="Comic Sans MS" pitchFamily="66" charset="0"/>
                <a:ea typeface="宋体" charset="-122"/>
              </a:rPr>
              <a:t>Stability improvement</a:t>
            </a:r>
            <a:endParaRPr lang="da-DK" altLang="zh-CN" sz="2800" dirty="0" smtClean="0">
              <a:latin typeface="Comic Sans MS" pitchFamily="66" charset="0"/>
              <a:ea typeface="宋体" charset="-122"/>
            </a:endParaRPr>
          </a:p>
        </p:txBody>
      </p:sp>
      <p:sp>
        <p:nvSpPr>
          <p:cNvPr id="50180"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0181" name="Rectangle 4"/>
          <p:cNvSpPr>
            <a:spLocks noChangeArrowheads="1"/>
          </p:cNvSpPr>
          <p:nvPr/>
        </p:nvSpPr>
        <p:spPr bwMode="auto">
          <a:xfrm>
            <a:off x="914400" y="1143000"/>
            <a:ext cx="6754813" cy="48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188" tIns="0" rIns="0" bIns="0" anchor="ctr">
            <a:spAutoFit/>
          </a:bodyPr>
          <a:lstStyle/>
          <a:p>
            <a:pPr marL="342900" indent="-342900">
              <a:tabLst>
                <a:tab pos="457200" algn="l"/>
              </a:tabLst>
            </a:pPr>
            <a:r>
              <a:rPr lang="en-US" altLang="zh-CN" sz="2400" u="sng">
                <a:latin typeface="Comic Sans MS" pitchFamily="66" charset="0"/>
                <a:ea typeface="宋体" charset="-122"/>
              </a:rPr>
              <a:t>Factors which contribute to stability:</a:t>
            </a:r>
            <a:endParaRPr lang="da-DK" altLang="zh-CN" sz="2400">
              <a:latin typeface="Comic Sans MS" pitchFamily="66" charset="0"/>
              <a:ea typeface="宋体" charset="-122"/>
            </a:endParaRPr>
          </a:p>
          <a:p>
            <a:pPr marL="342900" indent="-342900">
              <a:tabLst>
                <a:tab pos="457200" algn="l"/>
              </a:tabLst>
            </a:pPr>
            <a:r>
              <a:rPr lang="en-US" altLang="zh-CN">
                <a:latin typeface="Comic Sans MS" pitchFamily="66" charset="0"/>
                <a:ea typeface="宋体" charset="-122"/>
              </a:rPr>
              <a:t>	</a:t>
            </a:r>
            <a:endParaRPr lang="da-DK" altLang="zh-CN">
              <a:latin typeface="Comic Sans MS" pitchFamily="66" charset="0"/>
              <a:ea typeface="宋体" charset="-122"/>
            </a:endParaRPr>
          </a:p>
          <a:p>
            <a:pPr marL="342900" indent="-342900">
              <a:buFontTx/>
              <a:buAutoNum type="arabicPeriod"/>
              <a:tabLst>
                <a:tab pos="457200" algn="l"/>
              </a:tabLst>
            </a:pPr>
            <a:r>
              <a:rPr lang="da-DK" altLang="zh-CN">
                <a:latin typeface="Comic Sans MS" pitchFamily="66" charset="0"/>
                <a:ea typeface="宋体" charset="-122"/>
              </a:rPr>
              <a:t> Hydrophobicity (hydrophobic core)</a:t>
            </a:r>
          </a:p>
          <a:p>
            <a:pPr marL="342900" indent="-342900">
              <a:buFontTx/>
              <a:buAutoNum type="arabicPeriod"/>
              <a:tabLst>
                <a:tab pos="457200" algn="l"/>
              </a:tabLst>
            </a:pPr>
            <a:endParaRPr lang="da-DK" altLang="zh-CN">
              <a:latin typeface="Comic Sans MS" pitchFamily="66" charset="0"/>
              <a:ea typeface="宋体" charset="-122"/>
            </a:endParaRPr>
          </a:p>
          <a:p>
            <a:pPr marL="342900" indent="-342900">
              <a:buFontTx/>
              <a:buAutoNum type="arabicPeriod"/>
              <a:tabLst>
                <a:tab pos="457200" algn="l"/>
              </a:tabLst>
            </a:pPr>
            <a:r>
              <a:rPr lang="da-DK" altLang="zh-CN">
                <a:latin typeface="Comic Sans MS" pitchFamily="66" charset="0"/>
                <a:ea typeface="宋体" charset="-122"/>
              </a:rPr>
              <a:t> Electrostatic Interactions: </a:t>
            </a:r>
          </a:p>
          <a:p>
            <a:pPr marL="342900" indent="-342900">
              <a:buFontTx/>
              <a:buAutoNum type="arabicPeriod"/>
              <a:tabLst>
                <a:tab pos="457200" algn="l"/>
              </a:tabLst>
            </a:pPr>
            <a:endParaRPr lang="da-DK" altLang="zh-CN">
              <a:latin typeface="Comic Sans MS" pitchFamily="66" charset="0"/>
              <a:ea typeface="宋体" charset="-122"/>
            </a:endParaRPr>
          </a:p>
          <a:p>
            <a:pPr marL="342900" indent="-342900">
              <a:tabLst>
                <a:tab pos="457200" algn="l"/>
              </a:tabLst>
            </a:pPr>
            <a:r>
              <a:rPr lang="da-DK" altLang="zh-CN">
                <a:latin typeface="Comic Sans MS" pitchFamily="66" charset="0"/>
                <a:ea typeface="宋体" charset="-122"/>
              </a:rPr>
              <a:t>                                                -&gt; Salt Bridges</a:t>
            </a:r>
          </a:p>
          <a:p>
            <a:pPr marL="342900" indent="-342900">
              <a:tabLst>
                <a:tab pos="457200" algn="l"/>
              </a:tabLst>
            </a:pPr>
            <a:r>
              <a:rPr lang="da-DK" altLang="zh-CN">
                <a:latin typeface="Comic Sans MS" pitchFamily="66" charset="0"/>
                <a:ea typeface="宋体" charset="-122"/>
              </a:rPr>
              <a:t>                                                -&gt; Hydrogen Bonds</a:t>
            </a:r>
          </a:p>
          <a:p>
            <a:pPr marL="342900" indent="-342900">
              <a:tabLst>
                <a:tab pos="457200" algn="l"/>
              </a:tabLst>
            </a:pPr>
            <a:r>
              <a:rPr lang="da-DK" altLang="zh-CN">
                <a:latin typeface="Comic Sans MS" pitchFamily="66" charset="0"/>
                <a:ea typeface="宋体" charset="-122"/>
              </a:rPr>
              <a:t>                                                -&gt; Dipole Interactions</a:t>
            </a:r>
          </a:p>
          <a:p>
            <a:pPr marL="342900" indent="-342900">
              <a:buFontTx/>
              <a:buAutoNum type="arabicPeriod" startAt="3"/>
              <a:tabLst>
                <a:tab pos="457200" algn="l"/>
              </a:tabLst>
            </a:pPr>
            <a:endParaRPr lang="da-DK" altLang="zh-CN">
              <a:latin typeface="Comic Sans MS" pitchFamily="66" charset="0"/>
              <a:ea typeface="宋体" charset="-122"/>
            </a:endParaRPr>
          </a:p>
          <a:p>
            <a:pPr marL="342900" indent="-342900">
              <a:buFontTx/>
              <a:buAutoNum type="arabicPeriod" startAt="3"/>
              <a:tabLst>
                <a:tab pos="457200" algn="l"/>
              </a:tabLst>
            </a:pPr>
            <a:r>
              <a:rPr lang="da-DK" altLang="zh-CN">
                <a:latin typeface="Comic Sans MS" pitchFamily="66" charset="0"/>
                <a:ea typeface="宋体" charset="-122"/>
              </a:rPr>
              <a:t>Disulfide Bridges </a:t>
            </a:r>
          </a:p>
          <a:p>
            <a:pPr marL="342900" indent="-342900">
              <a:buFontTx/>
              <a:buAutoNum type="arabicPeriod" startAt="3"/>
              <a:tabLst>
                <a:tab pos="457200" algn="l"/>
              </a:tabLst>
            </a:pPr>
            <a:endParaRPr lang="da-DK" altLang="zh-CN">
              <a:latin typeface="Comic Sans MS" pitchFamily="66" charset="0"/>
              <a:ea typeface="宋体" charset="-122"/>
            </a:endParaRPr>
          </a:p>
          <a:p>
            <a:pPr marL="342900" indent="-342900">
              <a:buFontTx/>
              <a:buAutoNum type="arabicPeriod" startAt="3"/>
              <a:tabLst>
                <a:tab pos="457200" algn="l"/>
              </a:tabLst>
            </a:pPr>
            <a:r>
              <a:rPr lang="da-DK" altLang="zh-CN">
                <a:latin typeface="Comic Sans MS" pitchFamily="66" charset="0"/>
                <a:ea typeface="宋体" charset="-122"/>
              </a:rPr>
              <a:t>Metal Binding (Metal chelating site)</a:t>
            </a:r>
          </a:p>
          <a:p>
            <a:pPr marL="342900" indent="-342900">
              <a:buFontTx/>
              <a:buAutoNum type="arabicPeriod" startAt="3"/>
              <a:tabLst>
                <a:tab pos="457200" algn="l"/>
              </a:tabLst>
            </a:pPr>
            <a:endParaRPr lang="en-US" altLang="zh-CN">
              <a:latin typeface="Comic Sans MS" pitchFamily="66" charset="0"/>
              <a:ea typeface="宋体" charset="-122"/>
            </a:endParaRPr>
          </a:p>
          <a:p>
            <a:pPr marL="342900" indent="-342900">
              <a:buFontTx/>
              <a:buAutoNum type="arabicPeriod" startAt="3"/>
              <a:tabLst>
                <a:tab pos="457200" algn="l"/>
              </a:tabLst>
            </a:pPr>
            <a:r>
              <a:rPr lang="en-US" altLang="zh-CN">
                <a:latin typeface="Comic Sans MS" pitchFamily="66" charset="0"/>
                <a:ea typeface="宋体" charset="-122"/>
              </a:rPr>
              <a:t>Reduction of the unfolded state entropy with </a:t>
            </a:r>
            <a:endParaRPr lang="da-DK" altLang="zh-CN">
              <a:latin typeface="Comic Sans MS" pitchFamily="66" charset="0"/>
              <a:ea typeface="宋体" charset="-122"/>
            </a:endParaRPr>
          </a:p>
          <a:p>
            <a:pPr marL="342900" indent="-342900">
              <a:tabLst>
                <a:tab pos="457200" algn="l"/>
              </a:tabLst>
            </a:pPr>
            <a:r>
              <a:rPr lang="en-US" altLang="zh-CN">
                <a:latin typeface="Comic Sans MS" pitchFamily="66" charset="0"/>
                <a:ea typeface="宋体" charset="-122"/>
              </a:rPr>
              <a:t>      </a:t>
            </a:r>
            <a:r>
              <a:rPr lang="da-DK" altLang="zh-CN">
                <a:latin typeface="Comic Sans MS" pitchFamily="66" charset="0"/>
                <a:ea typeface="宋体" charset="-122"/>
              </a:rPr>
              <a:t>X </a:t>
            </a:r>
            <a:r>
              <a:rPr lang="da-DK" altLang="zh-CN">
                <a:latin typeface="Comic Sans MS" pitchFamily="66" charset="0"/>
                <a:ea typeface="宋体" charset="-122"/>
                <a:sym typeface="Symbol" pitchFamily="18" charset="2"/>
              </a:rPr>
              <a:t></a:t>
            </a:r>
            <a:r>
              <a:rPr lang="da-DK" altLang="zh-CN">
                <a:latin typeface="Comic Sans MS" pitchFamily="66" charset="0"/>
                <a:ea typeface="宋体" charset="-122"/>
              </a:rPr>
              <a:t> Pro mutations</a:t>
            </a:r>
            <a:endParaRPr lang="da-DK" altLang="zh-CN">
              <a:latin typeface="Comic Sans MS" pitchFamily="66" charset="0"/>
              <a:ea typeface="宋体" charset="-122"/>
              <a:sym typeface="Symbol" pitchFamily="18" charset="2"/>
            </a:endParaRPr>
          </a:p>
          <a:p>
            <a:pPr marL="342900" indent="-342900" eaLnBrk="0" hangingPunct="0">
              <a:tabLst>
                <a:tab pos="457200" algn="l"/>
              </a:tabLst>
            </a:pPr>
            <a:endParaRPr lang="da-DK" altLang="zh-CN" sz="2400">
              <a:latin typeface="Comic Sans MS" pitchFamily="66" charset="0"/>
              <a:ea typeface="宋体" charset="-122"/>
              <a:cs typeface="Times New Roman" pitchFamily="18" charset="0"/>
              <a:sym typeface="Symbol" pitchFamily="18" charset="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2D0C21E-42E8-4493-816F-8856986F8788}" type="slidenum">
              <a:rPr lang="da-DK" altLang="zh-CN"/>
              <a:pPr eaLnBrk="1" hangingPunct="1"/>
              <a:t>37</a:t>
            </a:fld>
            <a:endParaRPr lang="da-DK" altLang="zh-CN"/>
          </a:p>
        </p:txBody>
      </p:sp>
      <p:sp>
        <p:nvSpPr>
          <p:cNvPr id="51203" name="Rectangle 2"/>
          <p:cNvSpPr>
            <a:spLocks noGrp="1" noChangeArrowheads="1"/>
          </p:cNvSpPr>
          <p:nvPr>
            <p:ph type="title"/>
          </p:nvPr>
        </p:nvSpPr>
        <p:spPr>
          <a:xfrm>
            <a:off x="381000" y="0"/>
            <a:ext cx="8229600" cy="1143000"/>
          </a:xfrm>
        </p:spPr>
        <p:txBody>
          <a:bodyPr/>
          <a:lstStyle/>
          <a:p>
            <a:pPr eaLnBrk="1" hangingPunct="1"/>
            <a:r>
              <a:rPr lang="en-US" altLang="zh-CN" sz="2800" dirty="0">
                <a:latin typeface="Comic Sans MS" pitchFamily="66" charset="0"/>
                <a:ea typeface="宋体" charset="-122"/>
              </a:rPr>
              <a:t>Stability improvement</a:t>
            </a:r>
            <a:endParaRPr lang="da-DK" altLang="zh-CN" sz="2800" dirty="0" smtClean="0">
              <a:latin typeface="Comic Sans MS" pitchFamily="66" charset="0"/>
              <a:ea typeface="宋体" charset="-122"/>
            </a:endParaRPr>
          </a:p>
        </p:txBody>
      </p:sp>
      <p:sp>
        <p:nvSpPr>
          <p:cNvPr id="51204" name="Text Box 3"/>
          <p:cNvSpPr txBox="1">
            <a:spLocks noChangeArrowheads="1"/>
          </p:cNvSpPr>
          <p:nvPr/>
        </p:nvSpPr>
        <p:spPr bwMode="auto">
          <a:xfrm>
            <a:off x="609600" y="1295400"/>
            <a:ext cx="807720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da-DK" altLang="zh-CN" sz="2400" u="sng" dirty="0">
                <a:latin typeface="Comic Sans MS" pitchFamily="66" charset="0"/>
                <a:ea typeface="宋体" charset="-122"/>
              </a:rPr>
              <a:t>Design of </a:t>
            </a:r>
            <a:r>
              <a:rPr lang="da-DK" altLang="zh-CN" sz="2400" u="sng" dirty="0" err="1">
                <a:latin typeface="Comic Sans MS" pitchFamily="66" charset="0"/>
                <a:ea typeface="宋体" charset="-122"/>
              </a:rPr>
              <a:t>Thermal</a:t>
            </a:r>
            <a:r>
              <a:rPr lang="da-DK" altLang="zh-CN" sz="2400" u="sng" dirty="0">
                <a:latin typeface="Comic Sans MS" pitchFamily="66" charset="0"/>
                <a:ea typeface="宋体" charset="-122"/>
              </a:rPr>
              <a:t> and </a:t>
            </a:r>
            <a:r>
              <a:rPr lang="da-DK" altLang="zh-CN" sz="2400" u="sng" dirty="0" err="1">
                <a:latin typeface="Comic Sans MS" pitchFamily="66" charset="0"/>
                <a:ea typeface="宋体" charset="-122"/>
              </a:rPr>
              <a:t>Environmental</a:t>
            </a:r>
            <a:r>
              <a:rPr lang="da-DK" altLang="zh-CN" sz="2400" u="sng" dirty="0">
                <a:latin typeface="Comic Sans MS" pitchFamily="66" charset="0"/>
                <a:ea typeface="宋体" charset="-122"/>
              </a:rPr>
              <a:t> </a:t>
            </a:r>
            <a:r>
              <a:rPr lang="da-DK" altLang="zh-CN" sz="2400" u="sng" dirty="0" err="1">
                <a:latin typeface="Comic Sans MS" pitchFamily="66" charset="0"/>
                <a:ea typeface="宋体" charset="-122"/>
              </a:rPr>
              <a:t>stability</a:t>
            </a:r>
            <a:r>
              <a:rPr lang="da-DK" altLang="zh-CN" sz="2400" u="sng" dirty="0">
                <a:latin typeface="Comic Sans MS" pitchFamily="66" charset="0"/>
                <a:ea typeface="宋体" charset="-122"/>
              </a:rPr>
              <a:t>:</a:t>
            </a:r>
          </a:p>
          <a:p>
            <a:pPr eaLnBrk="1" hangingPunct="1"/>
            <a:r>
              <a:rPr lang="da-DK" altLang="zh-CN" dirty="0">
                <a:latin typeface="Comic Sans MS" pitchFamily="66" charset="0"/>
                <a:ea typeface="宋体" charset="-122"/>
              </a:rPr>
              <a:t>	</a:t>
            </a:r>
          </a:p>
          <a:p>
            <a:pPr eaLnBrk="1" hangingPunct="1">
              <a:buFontTx/>
              <a:buAutoNum type="arabicPeriod"/>
            </a:pPr>
            <a:r>
              <a:rPr lang="da-DK" altLang="zh-CN" dirty="0">
                <a:latin typeface="Comic Sans MS" pitchFamily="66" charset="0"/>
                <a:ea typeface="宋体" charset="-122"/>
              </a:rPr>
              <a:t> </a:t>
            </a:r>
            <a:r>
              <a:rPr lang="da-DK" altLang="zh-CN" dirty="0" err="1">
                <a:latin typeface="Comic Sans MS" pitchFamily="66" charset="0"/>
                <a:ea typeface="宋体" charset="-122"/>
              </a:rPr>
              <a:t>Stabilization</a:t>
            </a:r>
            <a:r>
              <a:rPr lang="da-DK" altLang="zh-CN" dirty="0">
                <a:latin typeface="Comic Sans MS" pitchFamily="66" charset="0"/>
                <a:ea typeface="宋体" charset="-122"/>
              </a:rPr>
              <a:t> of </a:t>
            </a:r>
            <a:r>
              <a:rPr lang="da-DK" altLang="zh-CN" dirty="0">
                <a:latin typeface="Comic Sans MS" pitchFamily="66" charset="0"/>
                <a:ea typeface="宋体" charset="-122"/>
                <a:sym typeface="Symbol" pitchFamily="18" charset="2"/>
              </a:rPr>
              <a:t></a:t>
            </a:r>
            <a:r>
              <a:rPr lang="da-DK" altLang="zh-CN" dirty="0">
                <a:latin typeface="Comic Sans MS" pitchFamily="66" charset="0"/>
                <a:ea typeface="宋体" charset="-122"/>
              </a:rPr>
              <a:t>-</a:t>
            </a:r>
            <a:r>
              <a:rPr lang="da-DK" altLang="zh-CN" dirty="0" err="1">
                <a:latin typeface="Comic Sans MS" pitchFamily="66" charset="0"/>
                <a:ea typeface="宋体" charset="-122"/>
              </a:rPr>
              <a:t>Helix</a:t>
            </a:r>
            <a:r>
              <a:rPr lang="da-DK" altLang="zh-CN" dirty="0">
                <a:latin typeface="Comic Sans MS" pitchFamily="66" charset="0"/>
                <a:ea typeface="宋体" charset="-122"/>
              </a:rPr>
              <a:t> </a:t>
            </a:r>
            <a:r>
              <a:rPr lang="da-DK" altLang="zh-CN" dirty="0" err="1">
                <a:latin typeface="Comic Sans MS" pitchFamily="66" charset="0"/>
                <a:ea typeface="宋体" charset="-122"/>
              </a:rPr>
              <a:t>Macrodipoles</a:t>
            </a:r>
            <a:endParaRPr lang="da-DK" altLang="zh-CN" dirty="0">
              <a:latin typeface="Comic Sans MS" pitchFamily="66" charset="0"/>
              <a:ea typeface="宋体" charset="-122"/>
            </a:endParaRPr>
          </a:p>
          <a:p>
            <a:pPr eaLnBrk="1" hangingPunct="1">
              <a:buFontTx/>
              <a:buAutoNum type="arabicPeriod"/>
            </a:pPr>
            <a:endParaRPr lang="en-US" altLang="zh-CN" dirty="0">
              <a:latin typeface="Comic Sans MS" pitchFamily="66" charset="0"/>
              <a:ea typeface="宋体" charset="-122"/>
            </a:endParaRPr>
          </a:p>
          <a:p>
            <a:pPr eaLnBrk="1" hangingPunct="1">
              <a:buFontTx/>
              <a:buAutoNum type="arabicPeriod"/>
            </a:pPr>
            <a:r>
              <a:rPr lang="en-US" altLang="zh-CN" dirty="0">
                <a:latin typeface="Comic Sans MS" pitchFamily="66" charset="0"/>
                <a:ea typeface="宋体" charset="-122"/>
              </a:rPr>
              <a:t> Engineer Structural </a:t>
            </a:r>
            <a:r>
              <a:rPr lang="en-US" altLang="zh-CN" dirty="0" err="1">
                <a:latin typeface="Comic Sans MS" pitchFamily="66" charset="0"/>
                <a:ea typeface="宋体" charset="-122"/>
              </a:rPr>
              <a:t>Motifes</a:t>
            </a:r>
            <a:r>
              <a:rPr lang="en-US" altLang="zh-CN" dirty="0">
                <a:latin typeface="Comic Sans MS" pitchFamily="66" charset="0"/>
                <a:ea typeface="宋体" charset="-122"/>
              </a:rPr>
              <a:t> (like Helix N-Caps)</a:t>
            </a:r>
          </a:p>
          <a:p>
            <a:pPr eaLnBrk="1" hangingPunct="1">
              <a:buFontTx/>
              <a:buAutoNum type="arabicPeriod"/>
            </a:pPr>
            <a:endParaRPr lang="da-DK" altLang="zh-CN" dirty="0">
              <a:latin typeface="Comic Sans MS" pitchFamily="66" charset="0"/>
              <a:ea typeface="宋体" charset="-122"/>
            </a:endParaRPr>
          </a:p>
          <a:p>
            <a:pPr eaLnBrk="1" hangingPunct="1">
              <a:buFontTx/>
              <a:buAutoNum type="arabicPeriod"/>
            </a:pPr>
            <a:r>
              <a:rPr lang="da-DK" altLang="zh-CN" dirty="0">
                <a:latin typeface="Comic Sans MS" pitchFamily="66" charset="0"/>
                <a:ea typeface="宋体" charset="-122"/>
              </a:rPr>
              <a:t> </a:t>
            </a:r>
            <a:r>
              <a:rPr lang="da-DK" altLang="zh-CN" dirty="0" err="1">
                <a:latin typeface="Comic Sans MS" pitchFamily="66" charset="0"/>
                <a:ea typeface="宋体" charset="-122"/>
              </a:rPr>
              <a:t>Introduction</a:t>
            </a:r>
            <a:r>
              <a:rPr lang="da-DK" altLang="zh-CN" dirty="0">
                <a:latin typeface="Comic Sans MS" pitchFamily="66" charset="0"/>
                <a:ea typeface="宋体" charset="-122"/>
              </a:rPr>
              <a:t> of salt bridges</a:t>
            </a:r>
          </a:p>
          <a:p>
            <a:pPr eaLnBrk="1" hangingPunct="1">
              <a:buFontTx/>
              <a:buAutoNum type="arabicPeriod"/>
            </a:pPr>
            <a:endParaRPr lang="da-DK" altLang="zh-CN" dirty="0">
              <a:latin typeface="Comic Sans MS" pitchFamily="66" charset="0"/>
              <a:ea typeface="宋体" charset="-122"/>
            </a:endParaRPr>
          </a:p>
          <a:p>
            <a:pPr eaLnBrk="1" hangingPunct="1">
              <a:buFontTx/>
              <a:buAutoNum type="arabicPeriod"/>
            </a:pPr>
            <a:r>
              <a:rPr lang="da-DK" altLang="zh-CN" dirty="0">
                <a:latin typeface="Comic Sans MS" pitchFamily="66" charset="0"/>
                <a:ea typeface="宋体" charset="-122"/>
              </a:rPr>
              <a:t> </a:t>
            </a:r>
            <a:r>
              <a:rPr lang="en-US" altLang="zh-CN" dirty="0">
                <a:latin typeface="Comic Sans MS" pitchFamily="66" charset="0"/>
                <a:ea typeface="宋体" charset="-122"/>
              </a:rPr>
              <a:t>Introduction of residues with higher intrinsic properties for their conformational state (e.g. </a:t>
            </a:r>
            <a:r>
              <a:rPr lang="en-US" altLang="zh-CN" dirty="0" err="1">
                <a:latin typeface="Comic Sans MS" pitchFamily="66" charset="0"/>
                <a:ea typeface="宋体" charset="-122"/>
              </a:rPr>
              <a:t>Ala</a:t>
            </a:r>
            <a:r>
              <a:rPr lang="en-US" altLang="zh-CN" dirty="0">
                <a:latin typeface="Comic Sans MS" pitchFamily="66" charset="0"/>
                <a:ea typeface="宋体" charset="-122"/>
              </a:rPr>
              <a:t> replacement within a </a:t>
            </a:r>
            <a:r>
              <a:rPr lang="da-DK" altLang="zh-CN" dirty="0">
                <a:latin typeface="Comic Sans MS" pitchFamily="66" charset="0"/>
                <a:ea typeface="宋体" charset="-122"/>
                <a:sym typeface="Symbol" pitchFamily="18" charset="2"/>
              </a:rPr>
              <a:t></a:t>
            </a:r>
            <a:r>
              <a:rPr lang="en-US" altLang="zh-CN" dirty="0">
                <a:latin typeface="Comic Sans MS" pitchFamily="66" charset="0"/>
                <a:ea typeface="宋体" charset="-122"/>
              </a:rPr>
              <a:t>-Helix)</a:t>
            </a:r>
          </a:p>
          <a:p>
            <a:pPr eaLnBrk="1" hangingPunct="1">
              <a:buFontTx/>
              <a:buAutoNum type="arabicPeriod"/>
            </a:pPr>
            <a:endParaRPr lang="en-US" altLang="zh-CN" dirty="0">
              <a:latin typeface="Comic Sans MS" pitchFamily="66" charset="0"/>
              <a:ea typeface="宋体" charset="-122"/>
            </a:endParaRPr>
          </a:p>
          <a:p>
            <a:pPr eaLnBrk="1" hangingPunct="1">
              <a:buFontTx/>
              <a:buAutoNum type="arabicPeriod"/>
            </a:pPr>
            <a:r>
              <a:rPr lang="en-US" altLang="zh-CN" dirty="0">
                <a:latin typeface="Comic Sans MS" pitchFamily="66" charset="0"/>
                <a:ea typeface="宋体" charset="-122"/>
              </a:rPr>
              <a:t> </a:t>
            </a:r>
            <a:r>
              <a:rPr lang="da-DK" altLang="zh-CN" dirty="0" err="1">
                <a:latin typeface="Comic Sans MS" pitchFamily="66" charset="0"/>
                <a:ea typeface="宋体" charset="-122"/>
              </a:rPr>
              <a:t>Introduction</a:t>
            </a:r>
            <a:r>
              <a:rPr lang="da-DK" altLang="zh-CN" dirty="0">
                <a:latin typeface="Comic Sans MS" pitchFamily="66" charset="0"/>
                <a:ea typeface="宋体" charset="-122"/>
              </a:rPr>
              <a:t> of </a:t>
            </a:r>
            <a:r>
              <a:rPr lang="da-DK" altLang="zh-CN" dirty="0" err="1">
                <a:latin typeface="Comic Sans MS" pitchFamily="66" charset="0"/>
                <a:ea typeface="宋体" charset="-122"/>
              </a:rPr>
              <a:t>disulfide</a:t>
            </a:r>
            <a:r>
              <a:rPr lang="da-DK" altLang="zh-CN" dirty="0">
                <a:latin typeface="Comic Sans MS" pitchFamily="66" charset="0"/>
                <a:ea typeface="宋体" charset="-122"/>
              </a:rPr>
              <a:t> bridges</a:t>
            </a:r>
          </a:p>
          <a:p>
            <a:pPr eaLnBrk="1" hangingPunct="1">
              <a:buFontTx/>
              <a:buAutoNum type="arabicPeriod"/>
            </a:pPr>
            <a:endParaRPr lang="en-US" altLang="zh-CN" dirty="0">
              <a:latin typeface="Comic Sans MS" pitchFamily="66" charset="0"/>
              <a:ea typeface="宋体" charset="-122"/>
            </a:endParaRPr>
          </a:p>
          <a:p>
            <a:pPr eaLnBrk="1" hangingPunct="1">
              <a:buFontTx/>
              <a:buAutoNum type="arabicPeriod"/>
            </a:pPr>
            <a:r>
              <a:rPr lang="en-US" altLang="zh-CN" dirty="0">
                <a:latin typeface="Comic Sans MS" pitchFamily="66" charset="0"/>
                <a:ea typeface="宋体" charset="-122"/>
              </a:rPr>
              <a:t> Reduction of the unfolded state entropy with </a:t>
            </a:r>
          </a:p>
          <a:p>
            <a:pPr eaLnBrk="1" hangingPunct="1"/>
            <a:r>
              <a:rPr lang="en-US" altLang="zh-CN" dirty="0">
                <a:latin typeface="Comic Sans MS" pitchFamily="66" charset="0"/>
                <a:ea typeface="宋体" charset="-122"/>
              </a:rPr>
              <a:t>      </a:t>
            </a:r>
            <a:r>
              <a:rPr lang="da-DK" altLang="zh-CN" dirty="0">
                <a:latin typeface="Comic Sans MS" pitchFamily="66" charset="0"/>
                <a:ea typeface="宋体" charset="-122"/>
              </a:rPr>
              <a:t>X </a:t>
            </a:r>
            <a:r>
              <a:rPr lang="da-DK" altLang="zh-CN" dirty="0">
                <a:latin typeface="Comic Sans MS" pitchFamily="66" charset="0"/>
                <a:ea typeface="宋体" charset="-122"/>
                <a:sym typeface="Symbol" pitchFamily="18" charset="2"/>
              </a:rPr>
              <a:t></a:t>
            </a:r>
            <a:r>
              <a:rPr lang="da-DK" altLang="zh-CN" dirty="0">
                <a:latin typeface="Comic Sans MS" pitchFamily="66" charset="0"/>
                <a:ea typeface="宋体" charset="-122"/>
              </a:rPr>
              <a:t> Pro mutations</a:t>
            </a:r>
          </a:p>
          <a:p>
            <a:pPr eaLnBrk="1" hangingPunct="1"/>
            <a:endParaRPr lang="da-DK" altLang="zh-CN" sz="2000" dirty="0">
              <a:latin typeface="Comic Sans MS" pitchFamily="66" charset="0"/>
              <a:ea typeface="宋体"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38</a:t>
            </a:fld>
            <a:endParaRPr lang="da-DK" altLang="zh-CN"/>
          </a:p>
        </p:txBody>
      </p:sp>
      <p:sp>
        <p:nvSpPr>
          <p:cNvPr id="52227" name="Rectangle 2"/>
          <p:cNvSpPr>
            <a:spLocks noGrp="1" noChangeArrowheads="1"/>
          </p:cNvSpPr>
          <p:nvPr>
            <p:ph type="title"/>
          </p:nvPr>
        </p:nvSpPr>
        <p:spPr>
          <a:xfrm>
            <a:off x="381000" y="0"/>
            <a:ext cx="8229600" cy="1143000"/>
          </a:xfrm>
        </p:spPr>
        <p:txBody>
          <a:bodyPr/>
          <a:lstStyle/>
          <a:p>
            <a:pPr eaLnBrk="1" hangingPunct="1"/>
            <a:r>
              <a:rPr lang="en-US" altLang="zh-CN" sz="2800" dirty="0">
                <a:latin typeface="Comic Sans MS" pitchFamily="66" charset="0"/>
                <a:ea typeface="宋体" charset="-122"/>
              </a:rPr>
              <a:t>Stability </a:t>
            </a:r>
            <a:r>
              <a:rPr lang="en-US" altLang="zh-CN" sz="2800" dirty="0" smtClean="0">
                <a:latin typeface="Comic Sans MS" pitchFamily="66" charset="0"/>
                <a:ea typeface="宋体" charset="-122"/>
              </a:rPr>
              <a:t>improvement-1</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1447800" y="1143000"/>
            <a:ext cx="640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a:latin typeface="Comic Sans MS" pitchFamily="66" charset="0"/>
                <a:ea typeface="宋体" charset="-122"/>
              </a:rPr>
              <a:t>Engineering Stability of Enzymes – T4 lysozyme</a:t>
            </a:r>
            <a:endParaRPr lang="da-DK" altLang="zh-CN">
              <a:latin typeface="Comic Sans MS" pitchFamily="66" charset="0"/>
              <a:ea typeface="宋体" charset="-122"/>
            </a:endParaRPr>
          </a:p>
        </p:txBody>
      </p:sp>
      <p:pic>
        <p:nvPicPr>
          <p:cNvPr id="52230" name="Picture 5" descr="E9C87F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828800"/>
            <a:ext cx="22987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6" descr="3F6D820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0" y="2133600"/>
            <a:ext cx="6324600"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Text Box 7"/>
          <p:cNvSpPr txBox="1">
            <a:spLocks noChangeArrowheads="1"/>
          </p:cNvSpPr>
          <p:nvPr/>
        </p:nvSpPr>
        <p:spPr bwMode="auto">
          <a:xfrm>
            <a:off x="2971800" y="1600200"/>
            <a:ext cx="365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a:latin typeface="Comic Sans MS" pitchFamily="66" charset="0"/>
                <a:ea typeface="宋体" charset="-122"/>
              </a:rPr>
              <a:t>-&gt; S-S bonds introduction</a:t>
            </a:r>
            <a:endParaRPr lang="da-DK" altLang="zh-CN">
              <a:latin typeface="Comic Sans MS" pitchFamily="66" charset="0"/>
              <a:ea typeface="宋体"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00" y="1371600"/>
            <a:ext cx="6664037" cy="4953000"/>
          </a:xfrm>
          <a:prstGeom prst="rect">
            <a:avLst/>
          </a:prstGeom>
        </p:spPr>
      </p:pic>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39</a:t>
            </a:fld>
            <a:endParaRPr lang="da-DK" altLang="zh-CN"/>
          </a:p>
        </p:txBody>
      </p:sp>
      <p:sp>
        <p:nvSpPr>
          <p:cNvPr id="52227" name="Rectangle 2"/>
          <p:cNvSpPr>
            <a:spLocks noGrp="1" noChangeArrowheads="1"/>
          </p:cNvSpPr>
          <p:nvPr>
            <p:ph type="title"/>
          </p:nvPr>
        </p:nvSpPr>
        <p:spPr>
          <a:xfrm>
            <a:off x="381000" y="0"/>
            <a:ext cx="8229600" cy="1143000"/>
          </a:xfrm>
        </p:spPr>
        <p:txBody>
          <a:bodyPr/>
          <a:lstStyle/>
          <a:p>
            <a:pPr eaLnBrk="1" hangingPunct="1"/>
            <a:r>
              <a:rPr lang="en-US" altLang="zh-CN" sz="2800" dirty="0">
                <a:latin typeface="Comic Sans MS" pitchFamily="66" charset="0"/>
                <a:ea typeface="宋体" charset="-122"/>
              </a:rPr>
              <a:t>Stability </a:t>
            </a:r>
            <a:r>
              <a:rPr lang="en-US" altLang="zh-CN" sz="2800" dirty="0" smtClean="0">
                <a:latin typeface="Comic Sans MS" pitchFamily="66" charset="0"/>
                <a:ea typeface="宋体" charset="-122"/>
              </a:rPr>
              <a:t>improvement-2</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1143000" y="990600"/>
            <a:ext cx="6400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Overview of the </a:t>
            </a:r>
            <a:r>
              <a:rPr lang="en-US" altLang="zh-CN" sz="2400" dirty="0" err="1" smtClean="0">
                <a:solidFill>
                  <a:srgbClr val="0000FF"/>
                </a:solidFill>
                <a:latin typeface="Comic Sans MS" pitchFamily="66" charset="0"/>
                <a:ea typeface="宋体" charset="-122"/>
              </a:rPr>
              <a:t>Rosettta</a:t>
            </a:r>
            <a:r>
              <a:rPr lang="en-US" altLang="zh-CN" sz="2400" baseline="-25000" dirty="0" err="1" smtClean="0">
                <a:solidFill>
                  <a:srgbClr val="0000FF"/>
                </a:solidFill>
                <a:latin typeface="Comic Sans MS" pitchFamily="66" charset="0"/>
                <a:ea typeface="宋体" charset="-122"/>
              </a:rPr>
              <a:t>vip</a:t>
            </a:r>
            <a:r>
              <a:rPr lang="en-US" altLang="zh-CN" sz="2400" dirty="0" smtClean="0">
                <a:solidFill>
                  <a:srgbClr val="0000FF"/>
                </a:solidFill>
                <a:latin typeface="Comic Sans MS" pitchFamily="66" charset="0"/>
                <a:ea typeface="宋体" charset="-122"/>
              </a:rPr>
              <a:t> protocol</a:t>
            </a:r>
            <a:endParaRPr lang="da-DK" altLang="zh-CN" sz="2400" dirty="0">
              <a:solidFill>
                <a:srgbClr val="0000FF"/>
              </a:solidFill>
              <a:latin typeface="Comic Sans MS" pitchFamily="66" charset="0"/>
              <a:ea typeface="宋体" charset="-122"/>
            </a:endParaRPr>
          </a:p>
        </p:txBody>
      </p:sp>
      <p:sp>
        <p:nvSpPr>
          <p:cNvPr id="11" name="Rectangle 10"/>
          <p:cNvSpPr/>
          <p:nvPr/>
        </p:nvSpPr>
        <p:spPr>
          <a:xfrm>
            <a:off x="0" y="6396335"/>
            <a:ext cx="9144000" cy="461665"/>
          </a:xfrm>
          <a:prstGeom prst="rect">
            <a:avLst/>
          </a:prstGeom>
        </p:spPr>
        <p:txBody>
          <a:bodyPr wrap="square">
            <a:spAutoFit/>
          </a:bodyPr>
          <a:lstStyle/>
          <a:p>
            <a:r>
              <a:rPr lang="en-US" sz="1200" dirty="0"/>
              <a:t>Automated selection of stabilizing mutations in designed and natural </a:t>
            </a:r>
            <a:r>
              <a:rPr lang="en-US" sz="1200" dirty="0" smtClean="0"/>
              <a:t>proteins. </a:t>
            </a:r>
            <a:r>
              <a:rPr lang="en-US" sz="1200" dirty="0" err="1" smtClean="0"/>
              <a:t>Borgo</a:t>
            </a:r>
            <a:r>
              <a:rPr lang="en-US" sz="1200" dirty="0" smtClean="0"/>
              <a:t> </a:t>
            </a:r>
            <a:r>
              <a:rPr lang="en-US" sz="1200" dirty="0"/>
              <a:t>B, </a:t>
            </a:r>
            <a:r>
              <a:rPr lang="en-US" sz="1200" dirty="0" err="1"/>
              <a:t>Havranek</a:t>
            </a:r>
            <a:r>
              <a:rPr lang="en-US" sz="1200" dirty="0"/>
              <a:t> JJ.</a:t>
            </a:r>
          </a:p>
          <a:p>
            <a:r>
              <a:rPr lang="en-US" sz="1200" dirty="0" err="1"/>
              <a:t>Proc</a:t>
            </a:r>
            <a:r>
              <a:rPr lang="en-US" sz="1200" dirty="0"/>
              <a:t> </a:t>
            </a:r>
            <a:r>
              <a:rPr lang="en-US" sz="1200" dirty="0" err="1"/>
              <a:t>Natl</a:t>
            </a:r>
            <a:r>
              <a:rPr lang="en-US" sz="1200" dirty="0"/>
              <a:t> </a:t>
            </a:r>
            <a:r>
              <a:rPr lang="en-US" sz="1200" dirty="0" err="1"/>
              <a:t>Acad</a:t>
            </a:r>
            <a:r>
              <a:rPr lang="en-US" sz="1200" dirty="0"/>
              <a:t> </a:t>
            </a:r>
            <a:r>
              <a:rPr lang="en-US" sz="1200" dirty="0" err="1"/>
              <a:t>Sci</a:t>
            </a:r>
            <a:r>
              <a:rPr lang="en-US" sz="1200" dirty="0"/>
              <a:t> U S A. 2012 Jan 31;109(5):1494-9. </a:t>
            </a:r>
            <a:r>
              <a:rPr lang="en-US" sz="1200" dirty="0" err="1"/>
              <a:t>doi</a:t>
            </a:r>
            <a:r>
              <a:rPr lang="en-US" sz="1200" dirty="0"/>
              <a:t>: 10.1073/pnas.1115172109. </a:t>
            </a:r>
            <a:r>
              <a:rPr lang="en-US" sz="1200" dirty="0" err="1"/>
              <a:t>Epub</a:t>
            </a:r>
            <a:r>
              <a:rPr lang="en-US" sz="1200" dirty="0"/>
              <a:t> 2012 Jan 17.</a:t>
            </a:r>
          </a:p>
        </p:txBody>
      </p:sp>
      <p:sp>
        <p:nvSpPr>
          <p:cNvPr id="4" name="TextBox 3"/>
          <p:cNvSpPr txBox="1"/>
          <p:nvPr/>
        </p:nvSpPr>
        <p:spPr>
          <a:xfrm>
            <a:off x="152400" y="2209800"/>
            <a:ext cx="2362200" cy="2862323"/>
          </a:xfrm>
          <a:prstGeom prst="rect">
            <a:avLst/>
          </a:prstGeom>
          <a:noFill/>
        </p:spPr>
        <p:txBody>
          <a:bodyPr wrap="square" rtlCol="0">
            <a:spAutoFit/>
          </a:bodyPr>
          <a:lstStyle/>
          <a:p>
            <a:pPr marL="185738" indent="-185738"/>
            <a:r>
              <a:rPr lang="en-US" dirty="0" smtClean="0">
                <a:solidFill>
                  <a:srgbClr val="0000FF"/>
                </a:solidFill>
                <a:latin typeface="Comic Sans MS"/>
                <a:cs typeface="Comic Sans MS"/>
              </a:rPr>
              <a:t>1.Void identification</a:t>
            </a:r>
          </a:p>
          <a:p>
            <a:pPr marL="185738" indent="-185738"/>
            <a:r>
              <a:rPr lang="en-US" dirty="0" smtClean="0">
                <a:solidFill>
                  <a:srgbClr val="0000FF"/>
                </a:solidFill>
                <a:latin typeface="Comic Sans MS"/>
                <a:cs typeface="Comic Sans MS"/>
              </a:rPr>
              <a:t>2. Mutations to fill the void</a:t>
            </a:r>
          </a:p>
          <a:p>
            <a:pPr marL="185738" indent="-185738"/>
            <a:r>
              <a:rPr lang="en-US" dirty="0" smtClean="0">
                <a:solidFill>
                  <a:srgbClr val="0000FF"/>
                </a:solidFill>
                <a:latin typeface="Comic Sans MS"/>
                <a:cs typeface="Comic Sans MS"/>
              </a:rPr>
              <a:t>3. Optimization (fixed BB)</a:t>
            </a:r>
          </a:p>
          <a:p>
            <a:pPr marL="185738" indent="-185738"/>
            <a:r>
              <a:rPr lang="en-US" dirty="0" smtClean="0">
                <a:solidFill>
                  <a:srgbClr val="0000FF"/>
                </a:solidFill>
                <a:latin typeface="Comic Sans MS"/>
                <a:cs typeface="Comic Sans MS"/>
              </a:rPr>
              <a:t>4. Relaxation of favorable mutations</a:t>
            </a:r>
          </a:p>
          <a:p>
            <a:pPr marL="185738" indent="-185738"/>
            <a:r>
              <a:rPr lang="en-US" dirty="0" smtClean="0">
                <a:solidFill>
                  <a:srgbClr val="0000FF"/>
                </a:solidFill>
                <a:latin typeface="Comic Sans MS"/>
                <a:cs typeface="Comic Sans MS"/>
              </a:rPr>
              <a:t>5. Select and continue</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2924206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03_15_TypesOfProteins-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322388"/>
            <a:ext cx="8548687"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Text Box 3"/>
          <p:cNvSpPr txBox="1">
            <a:spLocks noChangeArrowheads="1"/>
          </p:cNvSpPr>
          <p:nvPr/>
        </p:nvSpPr>
        <p:spPr bwMode="auto">
          <a:xfrm>
            <a:off x="3344863" y="1420813"/>
            <a:ext cx="2570162"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buFont typeface="Arial" charset="0"/>
              <a:buNone/>
            </a:pPr>
            <a:r>
              <a:rPr lang="en-US" altLang="zh-CN" sz="1400" b="1">
                <a:solidFill>
                  <a:schemeClr val="bg1"/>
                </a:solidFill>
                <a:latin typeface="Arial" charset="0"/>
                <a:cs typeface="ＭＳ Ｐゴシック" charset="0"/>
              </a:rPr>
              <a:t>MAJOR TYPES OF PROTEINS</a:t>
            </a:r>
          </a:p>
        </p:txBody>
      </p:sp>
      <p:sp>
        <p:nvSpPr>
          <p:cNvPr id="71685" name="Text Box 3"/>
          <p:cNvSpPr txBox="1">
            <a:spLocks noChangeArrowheads="1"/>
          </p:cNvSpPr>
          <p:nvPr/>
        </p:nvSpPr>
        <p:spPr bwMode="auto">
          <a:xfrm>
            <a:off x="350838" y="1765300"/>
            <a:ext cx="16081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algn="ctr" eaLnBrk="0" hangingPunct="0">
              <a:lnSpc>
                <a:spcPct val="90000"/>
              </a:lnSpc>
              <a:buFont typeface="Arial" charset="0"/>
              <a:buNone/>
            </a:pPr>
            <a:r>
              <a:rPr lang="en-US" altLang="zh-CN" sz="1400" b="1">
                <a:latin typeface="Arial" charset="0"/>
                <a:cs typeface="ＭＳ Ｐゴシック" charset="0"/>
              </a:rPr>
              <a:t>Structural Proteins</a:t>
            </a:r>
          </a:p>
          <a:p>
            <a:pPr algn="ctr" eaLnBrk="0" hangingPunct="0">
              <a:lnSpc>
                <a:spcPct val="90000"/>
              </a:lnSpc>
              <a:buFont typeface="Arial" charset="0"/>
              <a:buNone/>
            </a:pPr>
            <a:r>
              <a:rPr lang="en-US" altLang="zh-CN" sz="1400" b="1">
                <a:latin typeface="Arial" charset="0"/>
                <a:cs typeface="ＭＳ Ｐゴシック" charset="0"/>
              </a:rPr>
              <a:t>(provide support)</a:t>
            </a:r>
          </a:p>
        </p:txBody>
      </p:sp>
      <p:sp>
        <p:nvSpPr>
          <p:cNvPr id="71686" name="Text Box 3"/>
          <p:cNvSpPr txBox="1">
            <a:spLocks noChangeArrowheads="1"/>
          </p:cNvSpPr>
          <p:nvPr/>
        </p:nvSpPr>
        <p:spPr bwMode="auto">
          <a:xfrm>
            <a:off x="2124075" y="1762125"/>
            <a:ext cx="1514475"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algn="ctr" eaLnBrk="0" hangingPunct="0">
              <a:lnSpc>
                <a:spcPct val="90000"/>
              </a:lnSpc>
              <a:buFont typeface="Arial" charset="0"/>
              <a:buNone/>
            </a:pPr>
            <a:r>
              <a:rPr lang="en-US" altLang="zh-CN" sz="1400" b="1">
                <a:latin typeface="Arial" charset="0"/>
                <a:cs typeface="ＭＳ Ｐゴシック" charset="0"/>
              </a:rPr>
              <a:t>Storage Proteins</a:t>
            </a:r>
          </a:p>
          <a:p>
            <a:pPr algn="ctr" eaLnBrk="0" hangingPunct="0">
              <a:lnSpc>
                <a:spcPct val="90000"/>
              </a:lnSpc>
              <a:buFont typeface="Arial" charset="0"/>
              <a:buNone/>
            </a:pPr>
            <a:r>
              <a:rPr lang="en-US" altLang="zh-CN" sz="1400" b="1">
                <a:latin typeface="Arial" charset="0"/>
                <a:cs typeface="ＭＳ Ｐゴシック" charset="0"/>
              </a:rPr>
              <a:t>(provide amino</a:t>
            </a:r>
          </a:p>
          <a:p>
            <a:pPr algn="ctr" eaLnBrk="0" hangingPunct="0">
              <a:lnSpc>
                <a:spcPct val="90000"/>
              </a:lnSpc>
              <a:buFont typeface="Arial" charset="0"/>
              <a:buNone/>
            </a:pPr>
            <a:r>
              <a:rPr lang="en-US" altLang="zh-CN" sz="1400" b="1">
                <a:latin typeface="Arial" charset="0"/>
                <a:cs typeface="ＭＳ Ｐゴシック" charset="0"/>
              </a:rPr>
              <a:t>acids for growth)</a:t>
            </a:r>
          </a:p>
        </p:txBody>
      </p:sp>
      <p:sp>
        <p:nvSpPr>
          <p:cNvPr id="71687" name="Text Box 3"/>
          <p:cNvSpPr txBox="1">
            <a:spLocks noChangeArrowheads="1"/>
          </p:cNvSpPr>
          <p:nvPr/>
        </p:nvSpPr>
        <p:spPr bwMode="auto">
          <a:xfrm>
            <a:off x="3871913" y="1763713"/>
            <a:ext cx="15144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algn="ctr" eaLnBrk="0" hangingPunct="0">
              <a:lnSpc>
                <a:spcPct val="90000"/>
              </a:lnSpc>
              <a:buFont typeface="Arial" charset="0"/>
              <a:buNone/>
            </a:pPr>
            <a:r>
              <a:rPr lang="en-US" altLang="zh-CN" sz="1400" b="1">
                <a:latin typeface="Arial" charset="0"/>
                <a:cs typeface="ＭＳ Ｐゴシック" charset="0"/>
              </a:rPr>
              <a:t>Contractile</a:t>
            </a:r>
          </a:p>
          <a:p>
            <a:pPr algn="ctr" eaLnBrk="0" hangingPunct="0">
              <a:lnSpc>
                <a:spcPct val="90000"/>
              </a:lnSpc>
              <a:buFont typeface="Arial" charset="0"/>
              <a:buNone/>
            </a:pPr>
            <a:r>
              <a:rPr lang="en-US" altLang="zh-CN" sz="1400" b="1">
                <a:latin typeface="Arial" charset="0"/>
                <a:cs typeface="ＭＳ Ｐゴシック" charset="0"/>
              </a:rPr>
              <a:t> Proteins </a:t>
            </a:r>
          </a:p>
          <a:p>
            <a:pPr algn="ctr" eaLnBrk="0" hangingPunct="0">
              <a:lnSpc>
                <a:spcPct val="90000"/>
              </a:lnSpc>
              <a:buFont typeface="Arial" charset="0"/>
              <a:buNone/>
            </a:pPr>
            <a:r>
              <a:rPr lang="en-US" altLang="zh-CN" sz="1400" b="1">
                <a:latin typeface="Arial" charset="0"/>
                <a:cs typeface="ＭＳ Ｐゴシック" charset="0"/>
              </a:rPr>
              <a:t>(help movement)</a:t>
            </a:r>
          </a:p>
        </p:txBody>
      </p:sp>
      <p:sp>
        <p:nvSpPr>
          <p:cNvPr id="71688" name="Text Box 3"/>
          <p:cNvSpPr txBox="1">
            <a:spLocks noChangeArrowheads="1"/>
          </p:cNvSpPr>
          <p:nvPr/>
        </p:nvSpPr>
        <p:spPr bwMode="auto">
          <a:xfrm>
            <a:off x="5684838" y="1766888"/>
            <a:ext cx="1590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algn="ctr" eaLnBrk="0" hangingPunct="0">
              <a:lnSpc>
                <a:spcPct val="90000"/>
              </a:lnSpc>
              <a:buFont typeface="Arial" charset="0"/>
              <a:buNone/>
            </a:pPr>
            <a:r>
              <a:rPr lang="en-US" altLang="zh-CN" sz="1400" b="1">
                <a:latin typeface="Arial" charset="0"/>
                <a:cs typeface="ＭＳ Ｐゴシック" charset="0"/>
              </a:rPr>
              <a:t>Transport Proteins</a:t>
            </a:r>
          </a:p>
          <a:p>
            <a:pPr algn="ctr" eaLnBrk="0" hangingPunct="0">
              <a:lnSpc>
                <a:spcPct val="90000"/>
              </a:lnSpc>
              <a:buFont typeface="Arial" charset="0"/>
              <a:buNone/>
            </a:pPr>
            <a:r>
              <a:rPr lang="en-US" altLang="zh-CN" sz="1400" b="1">
                <a:latin typeface="Arial" charset="0"/>
                <a:cs typeface="ＭＳ Ｐゴシック" charset="0"/>
              </a:rPr>
              <a:t>(help transport</a:t>
            </a:r>
          </a:p>
          <a:p>
            <a:pPr algn="ctr" eaLnBrk="0" hangingPunct="0">
              <a:lnSpc>
                <a:spcPct val="90000"/>
              </a:lnSpc>
              <a:buFont typeface="Arial" charset="0"/>
              <a:buNone/>
            </a:pPr>
            <a:r>
              <a:rPr lang="en-US" altLang="zh-CN" sz="1400" b="1">
                <a:latin typeface="Arial" charset="0"/>
                <a:cs typeface="ＭＳ Ｐゴシック" charset="0"/>
              </a:rPr>
              <a:t>substances)</a:t>
            </a:r>
          </a:p>
        </p:txBody>
      </p:sp>
      <p:sp>
        <p:nvSpPr>
          <p:cNvPr id="71689" name="Text Box 3"/>
          <p:cNvSpPr txBox="1">
            <a:spLocks noChangeArrowheads="1"/>
          </p:cNvSpPr>
          <p:nvPr/>
        </p:nvSpPr>
        <p:spPr bwMode="auto">
          <a:xfrm>
            <a:off x="7526338" y="1765300"/>
            <a:ext cx="12747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algn="ctr" eaLnBrk="0" hangingPunct="0">
              <a:lnSpc>
                <a:spcPct val="90000"/>
              </a:lnSpc>
              <a:buFont typeface="Arial" charset="0"/>
              <a:buNone/>
            </a:pPr>
            <a:r>
              <a:rPr lang="en-US" altLang="zh-CN" sz="1400" b="1">
                <a:latin typeface="Arial" charset="0"/>
                <a:cs typeface="ＭＳ Ｐゴシック" charset="0"/>
              </a:rPr>
              <a:t>Enzymes</a:t>
            </a:r>
          </a:p>
          <a:p>
            <a:pPr algn="ctr" eaLnBrk="0" hangingPunct="0">
              <a:lnSpc>
                <a:spcPct val="90000"/>
              </a:lnSpc>
              <a:buFont typeface="Arial" charset="0"/>
              <a:buNone/>
            </a:pPr>
            <a:r>
              <a:rPr lang="en-US" altLang="zh-CN" sz="1400" b="1">
                <a:latin typeface="Arial" charset="0"/>
                <a:cs typeface="ＭＳ Ｐゴシック" charset="0"/>
              </a:rPr>
              <a:t>(help chemical</a:t>
            </a:r>
          </a:p>
          <a:p>
            <a:pPr algn="ctr" eaLnBrk="0" hangingPunct="0">
              <a:lnSpc>
                <a:spcPct val="90000"/>
              </a:lnSpc>
              <a:buFont typeface="Arial" charset="0"/>
              <a:buNone/>
            </a:pPr>
            <a:r>
              <a:rPr lang="en-US" altLang="zh-CN" sz="1400" b="1">
                <a:latin typeface="Arial" charset="0"/>
                <a:cs typeface="ＭＳ Ｐゴシック" charset="0"/>
              </a:rPr>
              <a:t>reactions)</a:t>
            </a:r>
          </a:p>
        </p:txBody>
      </p:sp>
    </p:spTree>
    <p:extLst>
      <p:ext uri="{BB962C8B-B14F-4D97-AF65-F5344CB8AC3E}">
        <p14:creationId xmlns:p14="http://schemas.microsoft.com/office/powerpoint/2010/main" val="2902832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40</a:t>
            </a:fld>
            <a:endParaRPr lang="da-DK" altLang="zh-CN"/>
          </a:p>
        </p:txBody>
      </p:sp>
      <p:sp>
        <p:nvSpPr>
          <p:cNvPr id="52227" name="Rectangle 2"/>
          <p:cNvSpPr>
            <a:spLocks noGrp="1" noChangeArrowheads="1"/>
          </p:cNvSpPr>
          <p:nvPr>
            <p:ph type="title"/>
          </p:nvPr>
        </p:nvSpPr>
        <p:spPr>
          <a:xfrm>
            <a:off x="381000" y="0"/>
            <a:ext cx="8229600" cy="1143000"/>
          </a:xfrm>
        </p:spPr>
        <p:txBody>
          <a:bodyPr/>
          <a:lstStyle/>
          <a:p>
            <a:pPr eaLnBrk="1" hangingPunct="1"/>
            <a:r>
              <a:rPr lang="en-US" altLang="zh-CN" sz="2800" dirty="0">
                <a:latin typeface="Comic Sans MS" pitchFamily="66" charset="0"/>
                <a:ea typeface="宋体" charset="-122"/>
              </a:rPr>
              <a:t>Stability </a:t>
            </a:r>
            <a:r>
              <a:rPr lang="en-US" altLang="zh-CN" sz="2800" dirty="0" smtClean="0">
                <a:latin typeface="Comic Sans MS" pitchFamily="66" charset="0"/>
                <a:ea typeface="宋体" charset="-122"/>
              </a:rPr>
              <a:t>improvement-2</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228600" y="838200"/>
            <a:ext cx="800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Designed </a:t>
            </a:r>
            <a:r>
              <a:rPr lang="en-US" altLang="zh-CN" sz="2400" dirty="0" err="1" smtClean="0">
                <a:solidFill>
                  <a:srgbClr val="0000FF"/>
                </a:solidFill>
                <a:latin typeface="Comic Sans MS" pitchFamily="66" charset="0"/>
                <a:ea typeface="宋体" charset="-122"/>
              </a:rPr>
              <a:t>λ</a:t>
            </a:r>
            <a:r>
              <a:rPr lang="en-US" altLang="zh-CN" sz="2400" dirty="0" smtClean="0">
                <a:solidFill>
                  <a:srgbClr val="0000FF"/>
                </a:solidFill>
                <a:latin typeface="Comic Sans MS" pitchFamily="66" charset="0"/>
                <a:ea typeface="宋体" charset="-122"/>
              </a:rPr>
              <a:t> repressor by </a:t>
            </a:r>
            <a:r>
              <a:rPr lang="en-US" altLang="zh-CN" sz="2400" dirty="0" err="1" smtClean="0">
                <a:solidFill>
                  <a:srgbClr val="0000FF"/>
                </a:solidFill>
                <a:latin typeface="Comic Sans MS" pitchFamily="66" charset="0"/>
                <a:ea typeface="宋体" charset="-122"/>
              </a:rPr>
              <a:t>Rosetta</a:t>
            </a:r>
            <a:r>
              <a:rPr lang="en-US" altLang="zh-CN" sz="2400" baseline="-25000" dirty="0" err="1" smtClean="0">
                <a:solidFill>
                  <a:srgbClr val="0000FF"/>
                </a:solidFill>
                <a:latin typeface="Comic Sans MS" pitchFamily="66" charset="0"/>
                <a:ea typeface="宋体" charset="-122"/>
              </a:rPr>
              <a:t>vip</a:t>
            </a:r>
            <a:endParaRPr lang="da-DK" altLang="zh-CN" sz="2400" baseline="-25000" dirty="0">
              <a:solidFill>
                <a:srgbClr val="0000FF"/>
              </a:solidFill>
              <a:latin typeface="Comic Sans MS" pitchFamily="66" charset="0"/>
              <a:ea typeface="宋体" charset="-122"/>
            </a:endParaRPr>
          </a:p>
        </p:txBody>
      </p:sp>
      <p:pic>
        <p:nvPicPr>
          <p:cNvPr id="2" name="Picture 1"/>
          <p:cNvPicPr>
            <a:picLocks noChangeAspect="1"/>
          </p:cNvPicPr>
          <p:nvPr/>
        </p:nvPicPr>
        <p:blipFill>
          <a:blip r:embed="rId3"/>
          <a:stretch>
            <a:fillRect/>
          </a:stretch>
        </p:blipFill>
        <p:spPr>
          <a:xfrm>
            <a:off x="0" y="1295400"/>
            <a:ext cx="9144000" cy="4690178"/>
          </a:xfrm>
          <a:prstGeom prst="rect">
            <a:avLst/>
          </a:prstGeom>
        </p:spPr>
      </p:pic>
      <p:sp>
        <p:nvSpPr>
          <p:cNvPr id="8" name="Rectangle 7"/>
          <p:cNvSpPr/>
          <p:nvPr/>
        </p:nvSpPr>
        <p:spPr>
          <a:xfrm>
            <a:off x="0" y="6396335"/>
            <a:ext cx="9144000" cy="461665"/>
          </a:xfrm>
          <a:prstGeom prst="rect">
            <a:avLst/>
          </a:prstGeom>
        </p:spPr>
        <p:txBody>
          <a:bodyPr wrap="square">
            <a:spAutoFit/>
          </a:bodyPr>
          <a:lstStyle/>
          <a:p>
            <a:r>
              <a:rPr lang="en-US" sz="1200" dirty="0"/>
              <a:t>Automated selection of stabilizing mutations in designed and natural </a:t>
            </a:r>
            <a:r>
              <a:rPr lang="en-US" sz="1200" dirty="0" smtClean="0"/>
              <a:t>proteins. </a:t>
            </a:r>
            <a:r>
              <a:rPr lang="en-US" sz="1200" dirty="0" err="1" smtClean="0"/>
              <a:t>Borgo</a:t>
            </a:r>
            <a:r>
              <a:rPr lang="en-US" sz="1200" dirty="0" smtClean="0"/>
              <a:t> </a:t>
            </a:r>
            <a:r>
              <a:rPr lang="en-US" sz="1200" dirty="0"/>
              <a:t>B, </a:t>
            </a:r>
            <a:r>
              <a:rPr lang="en-US" sz="1200" dirty="0" err="1"/>
              <a:t>Havranek</a:t>
            </a:r>
            <a:r>
              <a:rPr lang="en-US" sz="1200" dirty="0"/>
              <a:t> JJ.</a:t>
            </a:r>
          </a:p>
          <a:p>
            <a:r>
              <a:rPr lang="en-US" sz="1200" dirty="0" err="1"/>
              <a:t>Proc</a:t>
            </a:r>
            <a:r>
              <a:rPr lang="en-US" sz="1200" dirty="0"/>
              <a:t> </a:t>
            </a:r>
            <a:r>
              <a:rPr lang="en-US" sz="1200" dirty="0" err="1"/>
              <a:t>Natl</a:t>
            </a:r>
            <a:r>
              <a:rPr lang="en-US" sz="1200" dirty="0"/>
              <a:t> </a:t>
            </a:r>
            <a:r>
              <a:rPr lang="en-US" sz="1200" dirty="0" err="1"/>
              <a:t>Acad</a:t>
            </a:r>
            <a:r>
              <a:rPr lang="en-US" sz="1200" dirty="0"/>
              <a:t> </a:t>
            </a:r>
            <a:r>
              <a:rPr lang="en-US" sz="1200" dirty="0" err="1"/>
              <a:t>Sci</a:t>
            </a:r>
            <a:r>
              <a:rPr lang="en-US" sz="1200" dirty="0"/>
              <a:t> U S A. 2012 Jan 31;109(5):1494-9. </a:t>
            </a:r>
            <a:r>
              <a:rPr lang="en-US" sz="1200" dirty="0" err="1"/>
              <a:t>doi</a:t>
            </a:r>
            <a:r>
              <a:rPr lang="en-US" sz="1200" dirty="0"/>
              <a:t>: 10.1073/pnas.1115172109. </a:t>
            </a:r>
            <a:r>
              <a:rPr lang="en-US" sz="1200" dirty="0" err="1"/>
              <a:t>Epub</a:t>
            </a:r>
            <a:r>
              <a:rPr lang="en-US" sz="1200" dirty="0"/>
              <a:t> 2012 Jan 17.</a:t>
            </a:r>
          </a:p>
        </p:txBody>
      </p:sp>
      <p:sp>
        <p:nvSpPr>
          <p:cNvPr id="4" name="TextBox 3"/>
          <p:cNvSpPr txBox="1"/>
          <p:nvPr/>
        </p:nvSpPr>
        <p:spPr>
          <a:xfrm>
            <a:off x="381000" y="6019800"/>
            <a:ext cx="8384439" cy="369332"/>
          </a:xfrm>
          <a:prstGeom prst="rect">
            <a:avLst/>
          </a:prstGeom>
          <a:noFill/>
        </p:spPr>
        <p:txBody>
          <a:bodyPr wrap="none" rtlCol="0">
            <a:spAutoFit/>
          </a:bodyPr>
          <a:lstStyle/>
          <a:p>
            <a:r>
              <a:rPr lang="en-US" dirty="0" smtClean="0">
                <a:solidFill>
                  <a:srgbClr val="0000FF"/>
                </a:solidFill>
                <a:latin typeface="Comic Sans MS"/>
                <a:cs typeface="Comic Sans MS"/>
              </a:rPr>
              <a:t>4 mutations, reduction of &gt;240Å</a:t>
            </a:r>
            <a:r>
              <a:rPr lang="en-US" baseline="30000" dirty="0" smtClean="0">
                <a:solidFill>
                  <a:srgbClr val="0000FF"/>
                </a:solidFill>
                <a:latin typeface="Comic Sans MS"/>
                <a:cs typeface="Comic Sans MS"/>
              </a:rPr>
              <a:t>3</a:t>
            </a:r>
            <a:r>
              <a:rPr lang="en-US" baseline="-25000" dirty="0" smtClean="0">
                <a:solidFill>
                  <a:srgbClr val="0000FF"/>
                </a:solidFill>
                <a:latin typeface="Comic Sans MS"/>
                <a:cs typeface="Comic Sans MS"/>
              </a:rPr>
              <a:t>, </a:t>
            </a:r>
            <a:r>
              <a:rPr lang="en-US" dirty="0" smtClean="0">
                <a:solidFill>
                  <a:srgbClr val="0000FF"/>
                </a:solidFill>
                <a:latin typeface="Comic Sans MS"/>
                <a:cs typeface="Comic Sans MS"/>
              </a:rPr>
              <a:t>increased stability (thermal and chemical)</a:t>
            </a:r>
            <a:endParaRPr lang="en-US" baseline="30000" dirty="0">
              <a:solidFill>
                <a:srgbClr val="0000FF"/>
              </a:solidFill>
              <a:latin typeface="Comic Sans MS"/>
              <a:cs typeface="Comic Sans MS"/>
            </a:endParaRPr>
          </a:p>
        </p:txBody>
      </p:sp>
    </p:spTree>
    <p:extLst>
      <p:ext uri="{BB962C8B-B14F-4D97-AF65-F5344CB8AC3E}">
        <p14:creationId xmlns:p14="http://schemas.microsoft.com/office/powerpoint/2010/main" val="2668455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41</a:t>
            </a:fld>
            <a:endParaRPr lang="da-DK" altLang="zh-CN"/>
          </a:p>
        </p:txBody>
      </p:sp>
      <p:sp>
        <p:nvSpPr>
          <p:cNvPr id="52227" name="Rectangle 2"/>
          <p:cNvSpPr>
            <a:spLocks noGrp="1" noChangeArrowheads="1"/>
          </p:cNvSpPr>
          <p:nvPr>
            <p:ph type="title"/>
          </p:nvPr>
        </p:nvSpPr>
        <p:spPr>
          <a:xfrm>
            <a:off x="381000" y="0"/>
            <a:ext cx="8229600" cy="1143000"/>
          </a:xfrm>
        </p:spPr>
        <p:txBody>
          <a:bodyPr/>
          <a:lstStyle/>
          <a:p>
            <a:pPr eaLnBrk="1" hangingPunct="1"/>
            <a:r>
              <a:rPr lang="en-US" altLang="zh-CN" sz="2800" dirty="0">
                <a:latin typeface="Comic Sans MS" pitchFamily="66" charset="0"/>
                <a:ea typeface="宋体" charset="-122"/>
              </a:rPr>
              <a:t>Stability </a:t>
            </a:r>
            <a:r>
              <a:rPr lang="en-US" altLang="zh-CN" sz="2800" dirty="0" smtClean="0">
                <a:latin typeface="Comic Sans MS" pitchFamily="66" charset="0"/>
                <a:ea typeface="宋体" charset="-122"/>
              </a:rPr>
              <a:t>improvement-2</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457200" y="914400"/>
            <a:ext cx="800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Designed Protein L by </a:t>
            </a:r>
            <a:r>
              <a:rPr lang="en-US" altLang="zh-CN" sz="2400" dirty="0" err="1" smtClean="0">
                <a:solidFill>
                  <a:srgbClr val="0000FF"/>
                </a:solidFill>
                <a:latin typeface="Comic Sans MS" pitchFamily="66" charset="0"/>
                <a:ea typeface="宋体" charset="-122"/>
              </a:rPr>
              <a:t>Rosetta</a:t>
            </a:r>
            <a:r>
              <a:rPr lang="en-US" altLang="zh-CN" sz="2400" baseline="-25000" dirty="0" err="1" smtClean="0">
                <a:solidFill>
                  <a:srgbClr val="0000FF"/>
                </a:solidFill>
                <a:latin typeface="Comic Sans MS" pitchFamily="66" charset="0"/>
                <a:ea typeface="宋体" charset="-122"/>
              </a:rPr>
              <a:t>vip</a:t>
            </a:r>
            <a:endParaRPr lang="da-DK" altLang="zh-CN" sz="2400" baseline="-25000" dirty="0">
              <a:solidFill>
                <a:srgbClr val="0000FF"/>
              </a:solidFill>
              <a:latin typeface="Comic Sans MS" pitchFamily="66" charset="0"/>
              <a:ea typeface="宋体" charset="-122"/>
            </a:endParaRPr>
          </a:p>
        </p:txBody>
      </p:sp>
      <p:pic>
        <p:nvPicPr>
          <p:cNvPr id="3" name="Picture 2"/>
          <p:cNvPicPr>
            <a:picLocks noChangeAspect="1"/>
          </p:cNvPicPr>
          <p:nvPr/>
        </p:nvPicPr>
        <p:blipFill>
          <a:blip r:embed="rId3"/>
          <a:stretch>
            <a:fillRect/>
          </a:stretch>
        </p:blipFill>
        <p:spPr>
          <a:xfrm>
            <a:off x="2286000" y="1371600"/>
            <a:ext cx="5225746" cy="4900266"/>
          </a:xfrm>
          <a:prstGeom prst="rect">
            <a:avLst/>
          </a:prstGeom>
        </p:spPr>
      </p:pic>
      <p:sp>
        <p:nvSpPr>
          <p:cNvPr id="8" name="Rectangle 7"/>
          <p:cNvSpPr/>
          <p:nvPr/>
        </p:nvSpPr>
        <p:spPr>
          <a:xfrm>
            <a:off x="0" y="6396335"/>
            <a:ext cx="9144000" cy="461665"/>
          </a:xfrm>
          <a:prstGeom prst="rect">
            <a:avLst/>
          </a:prstGeom>
        </p:spPr>
        <p:txBody>
          <a:bodyPr wrap="square">
            <a:spAutoFit/>
          </a:bodyPr>
          <a:lstStyle/>
          <a:p>
            <a:r>
              <a:rPr lang="en-US" sz="1200" dirty="0"/>
              <a:t>Automated selection of stabilizing mutations in designed and natural </a:t>
            </a:r>
            <a:r>
              <a:rPr lang="en-US" sz="1200" dirty="0" smtClean="0"/>
              <a:t>proteins. </a:t>
            </a:r>
            <a:r>
              <a:rPr lang="en-US" sz="1200" dirty="0" err="1" smtClean="0"/>
              <a:t>Borgo</a:t>
            </a:r>
            <a:r>
              <a:rPr lang="en-US" sz="1200" dirty="0" smtClean="0"/>
              <a:t> </a:t>
            </a:r>
            <a:r>
              <a:rPr lang="en-US" sz="1200" dirty="0"/>
              <a:t>B, </a:t>
            </a:r>
            <a:r>
              <a:rPr lang="en-US" sz="1200" dirty="0" err="1"/>
              <a:t>Havranek</a:t>
            </a:r>
            <a:r>
              <a:rPr lang="en-US" sz="1200" dirty="0"/>
              <a:t> JJ.</a:t>
            </a:r>
          </a:p>
          <a:p>
            <a:r>
              <a:rPr lang="en-US" sz="1200" dirty="0" err="1"/>
              <a:t>Proc</a:t>
            </a:r>
            <a:r>
              <a:rPr lang="en-US" sz="1200" dirty="0"/>
              <a:t> </a:t>
            </a:r>
            <a:r>
              <a:rPr lang="en-US" sz="1200" dirty="0" err="1"/>
              <a:t>Natl</a:t>
            </a:r>
            <a:r>
              <a:rPr lang="en-US" sz="1200" dirty="0"/>
              <a:t> </a:t>
            </a:r>
            <a:r>
              <a:rPr lang="en-US" sz="1200" dirty="0" err="1"/>
              <a:t>Acad</a:t>
            </a:r>
            <a:r>
              <a:rPr lang="en-US" sz="1200" dirty="0"/>
              <a:t> </a:t>
            </a:r>
            <a:r>
              <a:rPr lang="en-US" sz="1200" dirty="0" err="1"/>
              <a:t>Sci</a:t>
            </a:r>
            <a:r>
              <a:rPr lang="en-US" sz="1200" dirty="0"/>
              <a:t> U S A. 2012 Jan 31;109(5):1494-9. </a:t>
            </a:r>
            <a:r>
              <a:rPr lang="en-US" sz="1200" dirty="0" err="1"/>
              <a:t>doi</a:t>
            </a:r>
            <a:r>
              <a:rPr lang="en-US" sz="1200" dirty="0"/>
              <a:t>: 10.1073/pnas.1115172109. </a:t>
            </a:r>
            <a:r>
              <a:rPr lang="en-US" sz="1200" dirty="0" err="1"/>
              <a:t>Epub</a:t>
            </a:r>
            <a:r>
              <a:rPr lang="en-US" sz="1200" dirty="0"/>
              <a:t> 2012 Jan 17.</a:t>
            </a:r>
          </a:p>
        </p:txBody>
      </p:sp>
      <p:sp>
        <p:nvSpPr>
          <p:cNvPr id="4" name="TextBox 3"/>
          <p:cNvSpPr txBox="1"/>
          <p:nvPr/>
        </p:nvSpPr>
        <p:spPr>
          <a:xfrm>
            <a:off x="152401" y="2209800"/>
            <a:ext cx="2133600" cy="2308324"/>
          </a:xfrm>
          <a:prstGeom prst="rect">
            <a:avLst/>
          </a:prstGeom>
          <a:noFill/>
        </p:spPr>
        <p:txBody>
          <a:bodyPr wrap="square" rtlCol="0">
            <a:spAutoFit/>
          </a:bodyPr>
          <a:lstStyle/>
          <a:p>
            <a:pPr marL="285750" indent="-285750">
              <a:buFont typeface="Arial"/>
              <a:buChar char="•"/>
            </a:pPr>
            <a:r>
              <a:rPr lang="en-US" dirty="0" smtClean="0">
                <a:solidFill>
                  <a:srgbClr val="0000FF"/>
                </a:solidFill>
                <a:latin typeface="Comic Sans MS"/>
                <a:cs typeface="Comic Sans MS"/>
              </a:rPr>
              <a:t>Two voids identified</a:t>
            </a:r>
          </a:p>
          <a:p>
            <a:pPr marL="285750" indent="-285750">
              <a:buFont typeface="Arial"/>
              <a:buChar char="•"/>
            </a:pPr>
            <a:r>
              <a:rPr lang="en-US" dirty="0" smtClean="0">
                <a:solidFill>
                  <a:srgbClr val="0000FF"/>
                </a:solidFill>
                <a:latin typeface="Comic Sans MS"/>
                <a:cs typeface="Comic Sans MS"/>
              </a:rPr>
              <a:t>Two mutations</a:t>
            </a:r>
          </a:p>
          <a:p>
            <a:pPr marL="285750" indent="-285750">
              <a:buFont typeface="Arial"/>
              <a:buChar char="•"/>
            </a:pPr>
            <a:r>
              <a:rPr lang="en-US" dirty="0" smtClean="0">
                <a:solidFill>
                  <a:srgbClr val="0000FF"/>
                </a:solidFill>
                <a:latin typeface="Comic Sans MS"/>
                <a:cs typeface="Comic Sans MS"/>
              </a:rPr>
              <a:t>Transition between folded and unfolded</a:t>
            </a:r>
          </a:p>
          <a:p>
            <a:pPr marL="285750" indent="-285750">
              <a:buFont typeface="Arial"/>
              <a:buChar char="•"/>
            </a:pPr>
            <a:r>
              <a:rPr lang="en-US" dirty="0" smtClean="0">
                <a:solidFill>
                  <a:srgbClr val="0000FF"/>
                </a:solidFill>
                <a:latin typeface="Comic Sans MS"/>
                <a:cs typeface="Comic Sans MS"/>
              </a:rPr>
              <a:t>False positive</a:t>
            </a:r>
          </a:p>
          <a:p>
            <a:pPr marL="285750" indent="-285750">
              <a:buFont typeface="Arial"/>
              <a:buChar char="•"/>
            </a:pPr>
            <a:r>
              <a:rPr lang="en-US" dirty="0" smtClean="0">
                <a:solidFill>
                  <a:srgbClr val="0000FF"/>
                </a:solidFill>
                <a:latin typeface="Comic Sans MS"/>
                <a:cs typeface="Comic Sans MS"/>
              </a:rPr>
              <a:t>Single mutation</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1764134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42</a:t>
            </a:fld>
            <a:endParaRPr lang="da-DK" altLang="zh-CN"/>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Stability </a:t>
            </a:r>
            <a:r>
              <a:rPr lang="en-US" altLang="zh-CN" sz="2800" dirty="0" smtClean="0">
                <a:latin typeface="Comic Sans MS" pitchFamily="66" charset="0"/>
                <a:ea typeface="宋体" charset="-122"/>
              </a:rPr>
              <a:t>improvement-2</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685800" y="762000"/>
            <a:ext cx="800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Natural protein </a:t>
            </a:r>
            <a:r>
              <a:rPr lang="en-US" altLang="zh-CN" sz="2400" dirty="0" err="1" smtClean="0">
                <a:solidFill>
                  <a:srgbClr val="0000FF"/>
                </a:solidFill>
                <a:latin typeface="Comic Sans MS" pitchFamily="66" charset="0"/>
                <a:ea typeface="宋体" charset="-122"/>
              </a:rPr>
              <a:t>eMAP</a:t>
            </a:r>
            <a:r>
              <a:rPr lang="en-US" altLang="zh-CN" sz="2400" dirty="0" smtClean="0">
                <a:solidFill>
                  <a:srgbClr val="0000FF"/>
                </a:solidFill>
                <a:latin typeface="Comic Sans MS" pitchFamily="66" charset="0"/>
                <a:ea typeface="宋体" charset="-122"/>
              </a:rPr>
              <a:t> by </a:t>
            </a:r>
            <a:r>
              <a:rPr lang="en-US" altLang="zh-CN" sz="2400" dirty="0" err="1" smtClean="0">
                <a:solidFill>
                  <a:srgbClr val="0000FF"/>
                </a:solidFill>
                <a:latin typeface="Comic Sans MS" pitchFamily="66" charset="0"/>
                <a:ea typeface="宋体" charset="-122"/>
              </a:rPr>
              <a:t>Rosetta</a:t>
            </a:r>
            <a:r>
              <a:rPr lang="en-US" altLang="zh-CN" sz="2400" baseline="-25000" dirty="0" err="1" smtClean="0">
                <a:solidFill>
                  <a:srgbClr val="0000FF"/>
                </a:solidFill>
                <a:latin typeface="Comic Sans MS" pitchFamily="66" charset="0"/>
                <a:ea typeface="宋体" charset="-122"/>
              </a:rPr>
              <a:t>vip</a:t>
            </a:r>
            <a:endParaRPr lang="da-DK" altLang="zh-CN" sz="2400" baseline="-25000" dirty="0">
              <a:solidFill>
                <a:srgbClr val="0000FF"/>
              </a:solidFill>
              <a:latin typeface="Comic Sans MS" pitchFamily="66" charset="0"/>
              <a:ea typeface="宋体" charset="-122"/>
            </a:endParaRPr>
          </a:p>
        </p:txBody>
      </p:sp>
      <p:pic>
        <p:nvPicPr>
          <p:cNvPr id="2" name="Picture 1"/>
          <p:cNvPicPr>
            <a:picLocks noChangeAspect="1"/>
          </p:cNvPicPr>
          <p:nvPr/>
        </p:nvPicPr>
        <p:blipFill>
          <a:blip r:embed="rId3"/>
          <a:stretch>
            <a:fillRect/>
          </a:stretch>
        </p:blipFill>
        <p:spPr>
          <a:xfrm>
            <a:off x="990600" y="1219200"/>
            <a:ext cx="6858000" cy="5196206"/>
          </a:xfrm>
          <a:prstGeom prst="rect">
            <a:avLst/>
          </a:prstGeom>
        </p:spPr>
      </p:pic>
      <p:sp>
        <p:nvSpPr>
          <p:cNvPr id="4" name="Rectangle 3"/>
          <p:cNvSpPr/>
          <p:nvPr/>
        </p:nvSpPr>
        <p:spPr>
          <a:xfrm>
            <a:off x="0" y="6396335"/>
            <a:ext cx="9144000" cy="461665"/>
          </a:xfrm>
          <a:prstGeom prst="rect">
            <a:avLst/>
          </a:prstGeom>
        </p:spPr>
        <p:txBody>
          <a:bodyPr wrap="square">
            <a:spAutoFit/>
          </a:bodyPr>
          <a:lstStyle/>
          <a:p>
            <a:r>
              <a:rPr lang="en-US" sz="1200" dirty="0"/>
              <a:t>Automated selection of stabilizing mutations in designed and natural </a:t>
            </a:r>
            <a:r>
              <a:rPr lang="en-US" sz="1200" dirty="0" smtClean="0"/>
              <a:t>proteins. </a:t>
            </a:r>
            <a:r>
              <a:rPr lang="en-US" sz="1200" dirty="0" err="1" smtClean="0"/>
              <a:t>Borgo</a:t>
            </a:r>
            <a:r>
              <a:rPr lang="en-US" sz="1200" dirty="0" smtClean="0"/>
              <a:t> </a:t>
            </a:r>
            <a:r>
              <a:rPr lang="en-US" sz="1200" dirty="0"/>
              <a:t>B, </a:t>
            </a:r>
            <a:r>
              <a:rPr lang="en-US" sz="1200" dirty="0" err="1"/>
              <a:t>Havranek</a:t>
            </a:r>
            <a:r>
              <a:rPr lang="en-US" sz="1200" dirty="0"/>
              <a:t> JJ.</a:t>
            </a:r>
          </a:p>
          <a:p>
            <a:r>
              <a:rPr lang="en-US" sz="1200" dirty="0" err="1"/>
              <a:t>Proc</a:t>
            </a:r>
            <a:r>
              <a:rPr lang="en-US" sz="1200" dirty="0"/>
              <a:t> </a:t>
            </a:r>
            <a:r>
              <a:rPr lang="en-US" sz="1200" dirty="0" err="1"/>
              <a:t>Natl</a:t>
            </a:r>
            <a:r>
              <a:rPr lang="en-US" sz="1200" dirty="0"/>
              <a:t> </a:t>
            </a:r>
            <a:r>
              <a:rPr lang="en-US" sz="1200" dirty="0" err="1"/>
              <a:t>Acad</a:t>
            </a:r>
            <a:r>
              <a:rPr lang="en-US" sz="1200" dirty="0"/>
              <a:t> </a:t>
            </a:r>
            <a:r>
              <a:rPr lang="en-US" sz="1200" dirty="0" err="1"/>
              <a:t>Sci</a:t>
            </a:r>
            <a:r>
              <a:rPr lang="en-US" sz="1200" dirty="0"/>
              <a:t> U S A. 2012 Jan 31;109(5):1494-9. </a:t>
            </a:r>
            <a:r>
              <a:rPr lang="en-US" sz="1200" dirty="0" err="1"/>
              <a:t>doi</a:t>
            </a:r>
            <a:r>
              <a:rPr lang="en-US" sz="1200" dirty="0"/>
              <a:t>: 10.1073/pnas.1115172109. </a:t>
            </a:r>
            <a:r>
              <a:rPr lang="en-US" sz="1200" dirty="0" err="1"/>
              <a:t>Epub</a:t>
            </a:r>
            <a:r>
              <a:rPr lang="en-US" sz="1200" dirty="0"/>
              <a:t> 2012 Jan 17.</a:t>
            </a:r>
          </a:p>
        </p:txBody>
      </p:sp>
      <p:sp>
        <p:nvSpPr>
          <p:cNvPr id="5" name="TextBox 4"/>
          <p:cNvSpPr txBox="1"/>
          <p:nvPr/>
        </p:nvSpPr>
        <p:spPr>
          <a:xfrm>
            <a:off x="6172200" y="3886200"/>
            <a:ext cx="1737262" cy="369332"/>
          </a:xfrm>
          <a:prstGeom prst="rect">
            <a:avLst/>
          </a:prstGeom>
          <a:noFill/>
        </p:spPr>
        <p:txBody>
          <a:bodyPr wrap="none" rtlCol="0">
            <a:spAutoFit/>
          </a:bodyPr>
          <a:lstStyle/>
          <a:p>
            <a:r>
              <a:rPr lang="en-US" dirty="0" smtClean="0">
                <a:solidFill>
                  <a:srgbClr val="0000FF"/>
                </a:solidFill>
                <a:latin typeface="Comic Sans MS"/>
                <a:cs typeface="Comic Sans MS"/>
              </a:rPr>
              <a:t>17.6C increase</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2192336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43</a:t>
            </a:fld>
            <a:endParaRPr lang="da-DK" altLang="zh-CN" dirty="0"/>
          </a:p>
        </p:txBody>
      </p:sp>
      <p:sp>
        <p:nvSpPr>
          <p:cNvPr id="52227" name="Rectangle 2"/>
          <p:cNvSpPr>
            <a:spLocks noGrp="1" noChangeArrowheads="1"/>
          </p:cNvSpPr>
          <p:nvPr>
            <p:ph type="title"/>
          </p:nvPr>
        </p:nvSpPr>
        <p:spPr>
          <a:xfrm>
            <a:off x="76200" y="152400"/>
            <a:ext cx="8839200" cy="5334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environmental sensitivity</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152400" y="762000"/>
            <a:ext cx="899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a:solidFill>
                  <a:srgbClr val="0000FF"/>
                </a:solidFill>
                <a:latin typeface="Comic Sans MS" pitchFamily="66" charset="0"/>
                <a:ea typeface="宋体" charset="-122"/>
              </a:rPr>
              <a:t>Computational design of a pH-sensitive </a:t>
            </a:r>
            <a:r>
              <a:rPr lang="en-US" altLang="zh-CN" sz="2400" dirty="0" err="1" smtClean="0">
                <a:solidFill>
                  <a:srgbClr val="0000FF"/>
                </a:solidFill>
                <a:latin typeface="Comic Sans MS" pitchFamily="66" charset="0"/>
                <a:ea typeface="宋体" charset="-122"/>
              </a:rPr>
              <a:t>IgG</a:t>
            </a:r>
            <a:r>
              <a:rPr lang="en-US" altLang="zh-CN" sz="2400" dirty="0" smtClean="0">
                <a:solidFill>
                  <a:srgbClr val="0000FF"/>
                </a:solidFill>
                <a:latin typeface="Comic Sans MS" pitchFamily="66" charset="0"/>
                <a:ea typeface="宋体" charset="-122"/>
              </a:rPr>
              <a:t> binding </a:t>
            </a:r>
            <a:r>
              <a:rPr lang="en-US" altLang="zh-CN" sz="2400" dirty="0">
                <a:solidFill>
                  <a:srgbClr val="0000FF"/>
                </a:solidFill>
                <a:latin typeface="Comic Sans MS" pitchFamily="66" charset="0"/>
                <a:ea typeface="宋体" charset="-122"/>
              </a:rPr>
              <a:t>protein</a:t>
            </a:r>
            <a:endParaRPr lang="da-DK" altLang="zh-CN" sz="2400" baseline="-25000" dirty="0">
              <a:solidFill>
                <a:srgbClr val="0000FF"/>
              </a:solidFill>
              <a:latin typeface="Comic Sans MS" pitchFamily="66" charset="0"/>
              <a:ea typeface="宋体" charset="-122"/>
            </a:endParaRPr>
          </a:p>
        </p:txBody>
      </p:sp>
      <p:pic>
        <p:nvPicPr>
          <p:cNvPr id="4" name="Picture 3"/>
          <p:cNvPicPr>
            <a:picLocks noChangeAspect="1"/>
          </p:cNvPicPr>
          <p:nvPr/>
        </p:nvPicPr>
        <p:blipFill>
          <a:blip r:embed="rId3"/>
          <a:stretch>
            <a:fillRect/>
          </a:stretch>
        </p:blipFill>
        <p:spPr>
          <a:xfrm>
            <a:off x="1828800" y="1219200"/>
            <a:ext cx="5729862" cy="5105400"/>
          </a:xfrm>
          <a:prstGeom prst="rect">
            <a:avLst/>
          </a:prstGeom>
        </p:spPr>
      </p:pic>
      <p:sp>
        <p:nvSpPr>
          <p:cNvPr id="9" name="Rectangle 8"/>
          <p:cNvSpPr/>
          <p:nvPr/>
        </p:nvSpPr>
        <p:spPr>
          <a:xfrm>
            <a:off x="-20652" y="6211669"/>
            <a:ext cx="9067800" cy="646331"/>
          </a:xfrm>
          <a:prstGeom prst="rect">
            <a:avLst/>
          </a:prstGeom>
        </p:spPr>
        <p:txBody>
          <a:bodyPr wrap="square">
            <a:spAutoFit/>
          </a:bodyPr>
          <a:lstStyle/>
          <a:p>
            <a:r>
              <a:rPr lang="en-US" sz="1200" dirty="0"/>
              <a:t>Computational design of a pH-sensitive </a:t>
            </a:r>
            <a:r>
              <a:rPr lang="en-US" sz="1200" dirty="0" err="1"/>
              <a:t>IgG</a:t>
            </a:r>
            <a:r>
              <a:rPr lang="en-US" sz="1200" dirty="0"/>
              <a:t> binding protein.</a:t>
            </a:r>
          </a:p>
          <a:p>
            <a:r>
              <a:rPr lang="en-US" sz="1200" dirty="0" err="1"/>
              <a:t>Strauch</a:t>
            </a:r>
            <a:r>
              <a:rPr lang="en-US" sz="1200" dirty="0"/>
              <a:t> EM, Fleishman SJ, Baker D.</a:t>
            </a:r>
          </a:p>
          <a:p>
            <a:r>
              <a:rPr lang="en-US" sz="1200" dirty="0" err="1"/>
              <a:t>Proc</a:t>
            </a:r>
            <a:r>
              <a:rPr lang="en-US" sz="1200" dirty="0"/>
              <a:t> </a:t>
            </a:r>
            <a:r>
              <a:rPr lang="en-US" sz="1200" dirty="0" err="1"/>
              <a:t>Natl</a:t>
            </a:r>
            <a:r>
              <a:rPr lang="en-US" sz="1200" dirty="0"/>
              <a:t> </a:t>
            </a:r>
            <a:r>
              <a:rPr lang="en-US" sz="1200" dirty="0" err="1"/>
              <a:t>Acad</a:t>
            </a:r>
            <a:r>
              <a:rPr lang="en-US" sz="1200" dirty="0"/>
              <a:t> </a:t>
            </a:r>
            <a:r>
              <a:rPr lang="en-US" sz="1200" dirty="0" err="1"/>
              <a:t>Sci</a:t>
            </a:r>
            <a:r>
              <a:rPr lang="en-US" sz="1200" dirty="0"/>
              <a:t> U S A. 2014 Jan 14;111(2):675-80. </a:t>
            </a:r>
            <a:r>
              <a:rPr lang="en-US" sz="1200" dirty="0" err="1"/>
              <a:t>doi</a:t>
            </a:r>
            <a:r>
              <a:rPr lang="en-US" sz="1200" dirty="0"/>
              <a:t>: 10.1073/pnas.1313605111. </a:t>
            </a:r>
            <a:r>
              <a:rPr lang="en-US" sz="1200" dirty="0" err="1"/>
              <a:t>Epub</a:t>
            </a:r>
            <a:r>
              <a:rPr lang="en-US" sz="1200" dirty="0"/>
              <a:t> 2013 Dec 31.</a:t>
            </a:r>
          </a:p>
        </p:txBody>
      </p:sp>
    </p:spTree>
    <p:extLst>
      <p:ext uri="{BB962C8B-B14F-4D97-AF65-F5344CB8AC3E}">
        <p14:creationId xmlns:p14="http://schemas.microsoft.com/office/powerpoint/2010/main" val="2197924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44</a:t>
            </a:fld>
            <a:endParaRPr lang="da-DK" altLang="zh-CN" dirty="0"/>
          </a:p>
        </p:txBody>
      </p:sp>
      <p:sp>
        <p:nvSpPr>
          <p:cNvPr id="52227" name="Rectangle 2"/>
          <p:cNvSpPr>
            <a:spLocks noGrp="1" noChangeArrowheads="1"/>
          </p:cNvSpPr>
          <p:nvPr>
            <p:ph type="title"/>
          </p:nvPr>
        </p:nvSpPr>
        <p:spPr>
          <a:xfrm>
            <a:off x="76200" y="152400"/>
            <a:ext cx="8839200" cy="5334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environmental sensitivity</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152400" y="762000"/>
            <a:ext cx="899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a:solidFill>
                  <a:srgbClr val="0000FF"/>
                </a:solidFill>
                <a:latin typeface="Comic Sans MS" pitchFamily="66" charset="0"/>
                <a:ea typeface="宋体" charset="-122"/>
              </a:rPr>
              <a:t>Computational design of a pH-sensitive </a:t>
            </a:r>
            <a:r>
              <a:rPr lang="en-US" altLang="zh-CN" sz="2400" dirty="0" err="1" smtClean="0">
                <a:solidFill>
                  <a:srgbClr val="0000FF"/>
                </a:solidFill>
                <a:latin typeface="Comic Sans MS" pitchFamily="66" charset="0"/>
                <a:ea typeface="宋体" charset="-122"/>
              </a:rPr>
              <a:t>IgG</a:t>
            </a:r>
            <a:r>
              <a:rPr lang="en-US" altLang="zh-CN" sz="2400" dirty="0" smtClean="0">
                <a:solidFill>
                  <a:srgbClr val="0000FF"/>
                </a:solidFill>
                <a:latin typeface="Comic Sans MS" pitchFamily="66" charset="0"/>
                <a:ea typeface="宋体" charset="-122"/>
              </a:rPr>
              <a:t> binding </a:t>
            </a:r>
            <a:r>
              <a:rPr lang="en-US" altLang="zh-CN" sz="2400" dirty="0">
                <a:solidFill>
                  <a:srgbClr val="0000FF"/>
                </a:solidFill>
                <a:latin typeface="Comic Sans MS" pitchFamily="66" charset="0"/>
                <a:ea typeface="宋体" charset="-122"/>
              </a:rPr>
              <a:t>protein</a:t>
            </a:r>
            <a:endParaRPr lang="da-DK" altLang="zh-CN" sz="2400" baseline="-25000" dirty="0">
              <a:solidFill>
                <a:srgbClr val="0000FF"/>
              </a:solidFill>
              <a:latin typeface="Comic Sans MS" pitchFamily="66" charset="0"/>
              <a:ea typeface="宋体" charset="-122"/>
            </a:endParaRPr>
          </a:p>
        </p:txBody>
      </p:sp>
      <p:pic>
        <p:nvPicPr>
          <p:cNvPr id="2" name="Picture 1"/>
          <p:cNvPicPr>
            <a:picLocks noChangeAspect="1"/>
          </p:cNvPicPr>
          <p:nvPr/>
        </p:nvPicPr>
        <p:blipFill>
          <a:blip r:embed="rId3"/>
          <a:stretch>
            <a:fillRect/>
          </a:stretch>
        </p:blipFill>
        <p:spPr>
          <a:xfrm>
            <a:off x="1752600" y="1447800"/>
            <a:ext cx="7315200" cy="4429964"/>
          </a:xfrm>
          <a:prstGeom prst="rect">
            <a:avLst/>
          </a:prstGeom>
        </p:spPr>
      </p:pic>
      <p:sp>
        <p:nvSpPr>
          <p:cNvPr id="5" name="TextBox 4"/>
          <p:cNvSpPr txBox="1"/>
          <p:nvPr/>
        </p:nvSpPr>
        <p:spPr>
          <a:xfrm>
            <a:off x="228600" y="2209800"/>
            <a:ext cx="1521082" cy="923330"/>
          </a:xfrm>
          <a:prstGeom prst="rect">
            <a:avLst/>
          </a:prstGeom>
          <a:noFill/>
        </p:spPr>
        <p:txBody>
          <a:bodyPr wrap="none" rtlCol="0">
            <a:spAutoFit/>
          </a:bodyPr>
          <a:lstStyle/>
          <a:p>
            <a:r>
              <a:rPr lang="en-US" dirty="0" smtClean="0">
                <a:solidFill>
                  <a:srgbClr val="0000FF"/>
                </a:solidFill>
                <a:latin typeface="Comic Sans MS"/>
                <a:cs typeface="Comic Sans MS"/>
              </a:rPr>
              <a:t>Mutagenesis</a:t>
            </a:r>
          </a:p>
          <a:p>
            <a:r>
              <a:rPr lang="en-US" dirty="0" smtClean="0">
                <a:solidFill>
                  <a:srgbClr val="0000FF"/>
                </a:solidFill>
                <a:latin typeface="Comic Sans MS"/>
                <a:cs typeface="Comic Sans MS"/>
              </a:rPr>
              <a:t>FACS</a:t>
            </a:r>
          </a:p>
          <a:p>
            <a:r>
              <a:rPr lang="en-US" dirty="0" smtClean="0">
                <a:solidFill>
                  <a:srgbClr val="0000FF"/>
                </a:solidFill>
                <a:latin typeface="Comic Sans MS"/>
                <a:cs typeface="Comic Sans MS"/>
              </a:rPr>
              <a:t>NGS</a:t>
            </a:r>
            <a:endParaRPr lang="en-US" dirty="0">
              <a:solidFill>
                <a:srgbClr val="0000FF"/>
              </a:solidFill>
              <a:latin typeface="Comic Sans MS"/>
              <a:cs typeface="Comic Sans MS"/>
            </a:endParaRPr>
          </a:p>
        </p:txBody>
      </p:sp>
      <p:sp>
        <p:nvSpPr>
          <p:cNvPr id="10" name="Rectangle 9"/>
          <p:cNvSpPr/>
          <p:nvPr/>
        </p:nvSpPr>
        <p:spPr>
          <a:xfrm>
            <a:off x="0" y="6197114"/>
            <a:ext cx="9067800" cy="646331"/>
          </a:xfrm>
          <a:prstGeom prst="rect">
            <a:avLst/>
          </a:prstGeom>
        </p:spPr>
        <p:txBody>
          <a:bodyPr wrap="square">
            <a:spAutoFit/>
          </a:bodyPr>
          <a:lstStyle/>
          <a:p>
            <a:r>
              <a:rPr lang="en-US" sz="1200" dirty="0"/>
              <a:t>Computational design of a pH-sensitive </a:t>
            </a:r>
            <a:r>
              <a:rPr lang="en-US" sz="1200" dirty="0" err="1"/>
              <a:t>IgG</a:t>
            </a:r>
            <a:r>
              <a:rPr lang="en-US" sz="1200" dirty="0"/>
              <a:t> binding protein.</a:t>
            </a:r>
          </a:p>
          <a:p>
            <a:r>
              <a:rPr lang="en-US" sz="1200" dirty="0" err="1"/>
              <a:t>Strauch</a:t>
            </a:r>
            <a:r>
              <a:rPr lang="en-US" sz="1200" dirty="0"/>
              <a:t> EM, Fleishman SJ, Baker D.</a:t>
            </a:r>
          </a:p>
          <a:p>
            <a:r>
              <a:rPr lang="en-US" sz="1200" dirty="0" err="1"/>
              <a:t>Proc</a:t>
            </a:r>
            <a:r>
              <a:rPr lang="en-US" sz="1200" dirty="0"/>
              <a:t> </a:t>
            </a:r>
            <a:r>
              <a:rPr lang="en-US" sz="1200" dirty="0" err="1"/>
              <a:t>Natl</a:t>
            </a:r>
            <a:r>
              <a:rPr lang="en-US" sz="1200" dirty="0"/>
              <a:t> </a:t>
            </a:r>
            <a:r>
              <a:rPr lang="en-US" sz="1200" dirty="0" err="1"/>
              <a:t>Acad</a:t>
            </a:r>
            <a:r>
              <a:rPr lang="en-US" sz="1200" dirty="0"/>
              <a:t> </a:t>
            </a:r>
            <a:r>
              <a:rPr lang="en-US" sz="1200" dirty="0" err="1"/>
              <a:t>Sci</a:t>
            </a:r>
            <a:r>
              <a:rPr lang="en-US" sz="1200" dirty="0"/>
              <a:t> U S A. 2014 Jan 14;111(2):675-80. </a:t>
            </a:r>
            <a:r>
              <a:rPr lang="en-US" sz="1200" dirty="0" err="1"/>
              <a:t>doi</a:t>
            </a:r>
            <a:r>
              <a:rPr lang="en-US" sz="1200" dirty="0"/>
              <a:t>: 10.1073/pnas.1313605111. </a:t>
            </a:r>
            <a:r>
              <a:rPr lang="en-US" sz="1200" dirty="0" err="1"/>
              <a:t>Epub</a:t>
            </a:r>
            <a:r>
              <a:rPr lang="en-US" sz="1200" dirty="0"/>
              <a:t> 2013 Dec 31.</a:t>
            </a:r>
          </a:p>
        </p:txBody>
      </p:sp>
    </p:spTree>
    <p:extLst>
      <p:ext uri="{BB962C8B-B14F-4D97-AF65-F5344CB8AC3E}">
        <p14:creationId xmlns:p14="http://schemas.microsoft.com/office/powerpoint/2010/main" val="2929709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45</a:t>
            </a:fld>
            <a:endParaRPr lang="da-DK" altLang="zh-CN" dirty="0"/>
          </a:p>
        </p:txBody>
      </p:sp>
      <p:sp>
        <p:nvSpPr>
          <p:cNvPr id="52227" name="Rectangle 2"/>
          <p:cNvSpPr>
            <a:spLocks noGrp="1" noChangeArrowheads="1"/>
          </p:cNvSpPr>
          <p:nvPr>
            <p:ph type="title"/>
          </p:nvPr>
        </p:nvSpPr>
        <p:spPr>
          <a:xfrm>
            <a:off x="76200" y="152400"/>
            <a:ext cx="8839200" cy="5334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environmental sensitivity</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152400" y="762000"/>
            <a:ext cx="899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a:solidFill>
                  <a:srgbClr val="0000FF"/>
                </a:solidFill>
                <a:latin typeface="Comic Sans MS" pitchFamily="66" charset="0"/>
                <a:ea typeface="宋体" charset="-122"/>
              </a:rPr>
              <a:t>Computational design of a pH-sensitive </a:t>
            </a:r>
            <a:r>
              <a:rPr lang="en-US" altLang="zh-CN" sz="2400" dirty="0" err="1" smtClean="0">
                <a:solidFill>
                  <a:srgbClr val="0000FF"/>
                </a:solidFill>
                <a:latin typeface="Comic Sans MS" pitchFamily="66" charset="0"/>
                <a:ea typeface="宋体" charset="-122"/>
              </a:rPr>
              <a:t>IgG</a:t>
            </a:r>
            <a:r>
              <a:rPr lang="en-US" altLang="zh-CN" sz="2400" dirty="0" smtClean="0">
                <a:solidFill>
                  <a:srgbClr val="0000FF"/>
                </a:solidFill>
                <a:latin typeface="Comic Sans MS" pitchFamily="66" charset="0"/>
                <a:ea typeface="宋体" charset="-122"/>
              </a:rPr>
              <a:t> binding </a:t>
            </a:r>
            <a:r>
              <a:rPr lang="en-US" altLang="zh-CN" sz="2400" dirty="0">
                <a:solidFill>
                  <a:srgbClr val="0000FF"/>
                </a:solidFill>
                <a:latin typeface="Comic Sans MS" pitchFamily="66" charset="0"/>
                <a:ea typeface="宋体" charset="-122"/>
              </a:rPr>
              <a:t>protein</a:t>
            </a:r>
            <a:endParaRPr lang="da-DK" altLang="zh-CN" sz="2400" baseline="-25000" dirty="0">
              <a:solidFill>
                <a:srgbClr val="0000FF"/>
              </a:solidFill>
              <a:latin typeface="Comic Sans MS" pitchFamily="66" charset="0"/>
              <a:ea typeface="宋体" charset="-122"/>
            </a:endParaRPr>
          </a:p>
        </p:txBody>
      </p:sp>
      <p:sp>
        <p:nvSpPr>
          <p:cNvPr id="5" name="TextBox 4"/>
          <p:cNvSpPr txBox="1"/>
          <p:nvPr/>
        </p:nvSpPr>
        <p:spPr>
          <a:xfrm>
            <a:off x="24441" y="1828800"/>
            <a:ext cx="2133600" cy="3970318"/>
          </a:xfrm>
          <a:prstGeom prst="rect">
            <a:avLst/>
          </a:prstGeom>
          <a:noFill/>
        </p:spPr>
        <p:txBody>
          <a:bodyPr wrap="square" rtlCol="0">
            <a:spAutoFit/>
          </a:bodyPr>
          <a:lstStyle/>
          <a:p>
            <a:pPr marL="185738" indent="-185738"/>
            <a:r>
              <a:rPr lang="en-US" dirty="0" smtClean="0">
                <a:solidFill>
                  <a:srgbClr val="0000FF"/>
                </a:solidFill>
                <a:latin typeface="Comic Sans MS"/>
                <a:cs typeface="Comic Sans MS"/>
              </a:rPr>
              <a:t>1. pH sensitive (pH8.2 </a:t>
            </a:r>
            <a:r>
              <a:rPr lang="en-US" dirty="0" err="1" smtClean="0">
                <a:solidFill>
                  <a:srgbClr val="0000FF"/>
                </a:solidFill>
                <a:latin typeface="Comic Sans MS"/>
                <a:cs typeface="Comic Sans MS"/>
              </a:rPr>
              <a:t>vs</a:t>
            </a:r>
            <a:r>
              <a:rPr lang="en-US" dirty="0" smtClean="0">
                <a:solidFill>
                  <a:srgbClr val="0000FF"/>
                </a:solidFill>
                <a:latin typeface="Comic Sans MS"/>
                <a:cs typeface="Comic Sans MS"/>
              </a:rPr>
              <a:t> pH5.5, 500 fold)</a:t>
            </a:r>
          </a:p>
          <a:p>
            <a:pPr marL="185738" indent="-185738"/>
            <a:r>
              <a:rPr lang="en-US" dirty="0" smtClean="0">
                <a:solidFill>
                  <a:srgbClr val="0000FF"/>
                </a:solidFill>
                <a:latin typeface="Comic Sans MS"/>
                <a:cs typeface="Comic Sans MS"/>
              </a:rPr>
              <a:t>2. Thermal stability (80C)</a:t>
            </a:r>
          </a:p>
          <a:p>
            <a:pPr marL="185738" indent="-185738"/>
            <a:r>
              <a:rPr lang="en-US" dirty="0" smtClean="0">
                <a:solidFill>
                  <a:srgbClr val="0000FF"/>
                </a:solidFill>
                <a:latin typeface="Comic Sans MS"/>
                <a:cs typeface="Comic Sans MS"/>
              </a:rPr>
              <a:t>3. Chemical stability (3M Urea, 1.5M Guanidine)</a:t>
            </a:r>
          </a:p>
          <a:p>
            <a:pPr marL="185738" indent="-185738"/>
            <a:r>
              <a:rPr lang="en-US" dirty="0" smtClean="0">
                <a:solidFill>
                  <a:srgbClr val="0000FF"/>
                </a:solidFill>
                <a:latin typeface="Comic Sans MS"/>
                <a:cs typeface="Comic Sans MS"/>
              </a:rPr>
              <a:t>4. Binding specificity (hIgG2, hIgG4, hIgG1, mIgG1, mIgG2a)</a:t>
            </a:r>
            <a:endParaRPr lang="en-US" dirty="0">
              <a:solidFill>
                <a:srgbClr val="0000FF"/>
              </a:solidFill>
              <a:latin typeface="Comic Sans MS"/>
              <a:cs typeface="Comic Sans MS"/>
            </a:endParaRPr>
          </a:p>
        </p:txBody>
      </p:sp>
      <p:pic>
        <p:nvPicPr>
          <p:cNvPr id="4" name="Picture 3"/>
          <p:cNvPicPr>
            <a:picLocks noChangeAspect="1"/>
          </p:cNvPicPr>
          <p:nvPr/>
        </p:nvPicPr>
        <p:blipFill>
          <a:blip r:embed="rId3"/>
          <a:stretch>
            <a:fillRect/>
          </a:stretch>
        </p:blipFill>
        <p:spPr>
          <a:xfrm>
            <a:off x="2057400" y="1295400"/>
            <a:ext cx="7086600" cy="5013054"/>
          </a:xfrm>
          <a:prstGeom prst="rect">
            <a:avLst/>
          </a:prstGeom>
        </p:spPr>
      </p:pic>
      <p:sp>
        <p:nvSpPr>
          <p:cNvPr id="6" name="Rectangle 5"/>
          <p:cNvSpPr/>
          <p:nvPr/>
        </p:nvSpPr>
        <p:spPr>
          <a:xfrm>
            <a:off x="-20652" y="6211669"/>
            <a:ext cx="9067800" cy="646331"/>
          </a:xfrm>
          <a:prstGeom prst="rect">
            <a:avLst/>
          </a:prstGeom>
        </p:spPr>
        <p:txBody>
          <a:bodyPr wrap="square">
            <a:spAutoFit/>
          </a:bodyPr>
          <a:lstStyle/>
          <a:p>
            <a:r>
              <a:rPr lang="en-US" sz="1200" dirty="0"/>
              <a:t>Computational design of a pH-sensitive </a:t>
            </a:r>
            <a:r>
              <a:rPr lang="en-US" sz="1200" dirty="0" err="1"/>
              <a:t>IgG</a:t>
            </a:r>
            <a:r>
              <a:rPr lang="en-US" sz="1200" dirty="0"/>
              <a:t> binding protein.</a:t>
            </a:r>
          </a:p>
          <a:p>
            <a:r>
              <a:rPr lang="en-US" sz="1200" dirty="0" err="1"/>
              <a:t>Strauch</a:t>
            </a:r>
            <a:r>
              <a:rPr lang="en-US" sz="1200" dirty="0"/>
              <a:t> EM, Fleishman SJ, Baker D.</a:t>
            </a:r>
          </a:p>
          <a:p>
            <a:r>
              <a:rPr lang="en-US" sz="1200" dirty="0" err="1"/>
              <a:t>Proc</a:t>
            </a:r>
            <a:r>
              <a:rPr lang="en-US" sz="1200" dirty="0"/>
              <a:t> </a:t>
            </a:r>
            <a:r>
              <a:rPr lang="en-US" sz="1200" dirty="0" err="1"/>
              <a:t>Natl</a:t>
            </a:r>
            <a:r>
              <a:rPr lang="en-US" sz="1200" dirty="0"/>
              <a:t> </a:t>
            </a:r>
            <a:r>
              <a:rPr lang="en-US" sz="1200" dirty="0" err="1"/>
              <a:t>Acad</a:t>
            </a:r>
            <a:r>
              <a:rPr lang="en-US" sz="1200" dirty="0"/>
              <a:t> </a:t>
            </a:r>
            <a:r>
              <a:rPr lang="en-US" sz="1200" dirty="0" err="1"/>
              <a:t>Sci</a:t>
            </a:r>
            <a:r>
              <a:rPr lang="en-US" sz="1200" dirty="0"/>
              <a:t> U S A. 2014 Jan 14;111(2):675-80. </a:t>
            </a:r>
            <a:r>
              <a:rPr lang="en-US" sz="1200" dirty="0" err="1"/>
              <a:t>doi</a:t>
            </a:r>
            <a:r>
              <a:rPr lang="en-US" sz="1200" dirty="0"/>
              <a:t>: 10.1073/pnas.1313605111. </a:t>
            </a:r>
            <a:r>
              <a:rPr lang="en-US" sz="1200" dirty="0" err="1"/>
              <a:t>Epub</a:t>
            </a:r>
            <a:r>
              <a:rPr lang="en-US" sz="1200" dirty="0"/>
              <a:t> 2013 Dec 31.</a:t>
            </a:r>
          </a:p>
        </p:txBody>
      </p:sp>
    </p:spTree>
    <p:extLst>
      <p:ext uri="{BB962C8B-B14F-4D97-AF65-F5344CB8AC3E}">
        <p14:creationId xmlns:p14="http://schemas.microsoft.com/office/powerpoint/2010/main" val="3166911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46</a:t>
            </a:fld>
            <a:endParaRPr lang="da-DK" altLang="zh-CN" dirty="0"/>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Designing and engineering enzyme </a:t>
            </a:r>
            <a:r>
              <a:rPr lang="en-US" altLang="zh-CN" sz="2800" dirty="0" smtClean="0">
                <a:latin typeface="Comic Sans MS" pitchFamily="66" charset="0"/>
                <a:ea typeface="宋体" charset="-122"/>
              </a:rPr>
              <a:t>activity-1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228600" y="76200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a:solidFill>
                  <a:srgbClr val="0000FF"/>
                </a:solidFill>
                <a:latin typeface="Comic Sans MS" pitchFamily="66" charset="0"/>
                <a:ea typeface="宋体" charset="-122"/>
              </a:rPr>
              <a:t>Computational Design of an α‑</a:t>
            </a:r>
            <a:r>
              <a:rPr lang="en-US" altLang="zh-CN" sz="2400" dirty="0" err="1">
                <a:solidFill>
                  <a:srgbClr val="0000FF"/>
                </a:solidFill>
                <a:latin typeface="Comic Sans MS" pitchFamily="66" charset="0"/>
                <a:ea typeface="宋体" charset="-122"/>
              </a:rPr>
              <a:t>Gliadin</a:t>
            </a:r>
            <a:r>
              <a:rPr lang="en-US" altLang="zh-CN" sz="2400" dirty="0">
                <a:solidFill>
                  <a:srgbClr val="0000FF"/>
                </a:solidFill>
                <a:latin typeface="Comic Sans MS" pitchFamily="66" charset="0"/>
                <a:ea typeface="宋体" charset="-122"/>
              </a:rPr>
              <a:t> Peptidase</a:t>
            </a:r>
            <a:endParaRPr lang="da-DK" altLang="zh-CN" sz="2400" baseline="-25000" dirty="0">
              <a:solidFill>
                <a:srgbClr val="0000FF"/>
              </a:solidFill>
              <a:latin typeface="Comic Sans MS" pitchFamily="66" charset="0"/>
              <a:ea typeface="宋体" charset="-122"/>
            </a:endParaRPr>
          </a:p>
        </p:txBody>
      </p:sp>
      <p:sp>
        <p:nvSpPr>
          <p:cNvPr id="3" name="TextBox 2"/>
          <p:cNvSpPr txBox="1"/>
          <p:nvPr/>
        </p:nvSpPr>
        <p:spPr>
          <a:xfrm>
            <a:off x="1371600" y="4800600"/>
            <a:ext cx="5429692" cy="1477328"/>
          </a:xfrm>
          <a:prstGeom prst="rect">
            <a:avLst/>
          </a:prstGeom>
          <a:noFill/>
        </p:spPr>
        <p:txBody>
          <a:bodyPr wrap="none" rtlCol="0">
            <a:spAutoFit/>
          </a:bodyPr>
          <a:lstStyle/>
          <a:p>
            <a:r>
              <a:rPr lang="en-US" dirty="0" smtClean="0">
                <a:solidFill>
                  <a:srgbClr val="0000FF"/>
                </a:solidFill>
                <a:latin typeface="Comic Sans MS"/>
                <a:cs typeface="Comic Sans MS"/>
              </a:rPr>
              <a:t>Ideal oral enzyme therapeutic:</a:t>
            </a:r>
          </a:p>
          <a:p>
            <a:pPr marL="342900" indent="-342900">
              <a:buAutoNum type="arabicPeriod"/>
            </a:pPr>
            <a:r>
              <a:rPr lang="en-US" dirty="0" smtClean="0">
                <a:solidFill>
                  <a:srgbClr val="0000FF"/>
                </a:solidFill>
                <a:latin typeface="Comic Sans MS"/>
                <a:cs typeface="Comic Sans MS"/>
              </a:rPr>
              <a:t>Optimal activity at low pH (2~4)</a:t>
            </a:r>
          </a:p>
          <a:p>
            <a:pPr marL="342900" indent="-342900">
              <a:buAutoNum type="arabicPeriod"/>
            </a:pPr>
            <a:r>
              <a:rPr lang="en-US" dirty="0" smtClean="0">
                <a:solidFill>
                  <a:srgbClr val="0000FF"/>
                </a:solidFill>
                <a:latin typeface="Comic Sans MS"/>
                <a:cs typeface="Comic Sans MS"/>
              </a:rPr>
              <a:t>Resistance to common digestive proteases</a:t>
            </a:r>
          </a:p>
          <a:p>
            <a:pPr marL="342900" indent="-342900">
              <a:buAutoNum type="arabicPeriod"/>
            </a:pPr>
            <a:r>
              <a:rPr lang="en-US" dirty="0" smtClean="0">
                <a:solidFill>
                  <a:srgbClr val="0000FF"/>
                </a:solidFill>
                <a:latin typeface="Comic Sans MS"/>
                <a:cs typeface="Comic Sans MS"/>
              </a:rPr>
              <a:t>Facile recombinant production in soluble form</a:t>
            </a:r>
          </a:p>
          <a:p>
            <a:pPr marL="342900" indent="-342900">
              <a:buAutoNum type="arabicPeriod"/>
            </a:pPr>
            <a:r>
              <a:rPr lang="en-US" dirty="0" smtClean="0">
                <a:solidFill>
                  <a:srgbClr val="0000FF"/>
                </a:solidFill>
                <a:latin typeface="Comic Sans MS"/>
                <a:cs typeface="Comic Sans MS"/>
              </a:rPr>
              <a:t>Specificity for the common PQ motif</a:t>
            </a:r>
            <a:endParaRPr lang="en-US" dirty="0">
              <a:solidFill>
                <a:srgbClr val="0000FF"/>
              </a:solidFill>
              <a:latin typeface="Comic Sans MS"/>
              <a:cs typeface="Comic Sans MS"/>
            </a:endParaRPr>
          </a:p>
        </p:txBody>
      </p:sp>
      <p:sp>
        <p:nvSpPr>
          <p:cNvPr id="6" name="Rectangle 5"/>
          <p:cNvSpPr/>
          <p:nvPr/>
        </p:nvSpPr>
        <p:spPr>
          <a:xfrm>
            <a:off x="13678" y="6396335"/>
            <a:ext cx="9067800" cy="461665"/>
          </a:xfrm>
          <a:prstGeom prst="rect">
            <a:avLst/>
          </a:prstGeom>
        </p:spPr>
        <p:txBody>
          <a:bodyPr wrap="square">
            <a:spAutoFit/>
          </a:bodyPr>
          <a:lstStyle/>
          <a:p>
            <a:r>
              <a:rPr lang="en-US" sz="1200" dirty="0"/>
              <a:t>Computational design of an α-</a:t>
            </a:r>
            <a:r>
              <a:rPr lang="en-US" sz="1200" dirty="0" err="1"/>
              <a:t>gliadin</a:t>
            </a:r>
            <a:r>
              <a:rPr lang="en-US" sz="1200" dirty="0"/>
              <a:t> peptidase</a:t>
            </a:r>
            <a:r>
              <a:rPr lang="en-US" sz="1200" dirty="0" smtClean="0"/>
              <a:t>. </a:t>
            </a:r>
            <a:r>
              <a:rPr lang="en-US" sz="1200" dirty="0"/>
              <a:t>Baker D, </a:t>
            </a:r>
            <a:r>
              <a:rPr lang="en-US" sz="1200" dirty="0" err="1"/>
              <a:t>Pultz</a:t>
            </a:r>
            <a:r>
              <a:rPr lang="en-US" sz="1200" dirty="0"/>
              <a:t> IS, Siegel JB.</a:t>
            </a:r>
          </a:p>
          <a:p>
            <a:r>
              <a:rPr lang="en-US" sz="1200" dirty="0"/>
              <a:t>J Am </a:t>
            </a:r>
            <a:r>
              <a:rPr lang="en-US" sz="1200" dirty="0" err="1"/>
              <a:t>Chem</a:t>
            </a:r>
            <a:r>
              <a:rPr lang="en-US" sz="1200" dirty="0"/>
              <a:t> Soc. 2012 Dec 19;134(50):20513-20. </a:t>
            </a:r>
            <a:r>
              <a:rPr lang="en-US" sz="1200" dirty="0" err="1"/>
              <a:t>doi</a:t>
            </a:r>
            <a:r>
              <a:rPr lang="en-US" sz="1200" dirty="0"/>
              <a:t>: 10.1021/ja3094795. </a:t>
            </a:r>
          </a:p>
        </p:txBody>
      </p:sp>
      <p:pic>
        <p:nvPicPr>
          <p:cNvPr id="7" name="Picture 6"/>
          <p:cNvPicPr>
            <a:picLocks noChangeAspect="1"/>
          </p:cNvPicPr>
          <p:nvPr/>
        </p:nvPicPr>
        <p:blipFill rotWithShape="1">
          <a:blip r:embed="rId3"/>
          <a:srcRect t="239"/>
          <a:stretch/>
        </p:blipFill>
        <p:spPr>
          <a:xfrm>
            <a:off x="0" y="1600200"/>
            <a:ext cx="9144000" cy="3123676"/>
          </a:xfrm>
          <a:prstGeom prst="rect">
            <a:avLst/>
          </a:prstGeom>
        </p:spPr>
      </p:pic>
    </p:spTree>
    <p:extLst>
      <p:ext uri="{BB962C8B-B14F-4D97-AF65-F5344CB8AC3E}">
        <p14:creationId xmlns:p14="http://schemas.microsoft.com/office/powerpoint/2010/main" val="4012353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47</a:t>
            </a:fld>
            <a:endParaRPr lang="da-DK" altLang="zh-CN" dirty="0"/>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Designing and engineering enzyme </a:t>
            </a:r>
            <a:r>
              <a:rPr lang="en-US" altLang="zh-CN" sz="2800" dirty="0" smtClean="0">
                <a:latin typeface="Comic Sans MS" pitchFamily="66" charset="0"/>
                <a:ea typeface="宋体" charset="-122"/>
              </a:rPr>
              <a:t>activity-1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228600" y="76200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a:solidFill>
                  <a:srgbClr val="0000FF"/>
                </a:solidFill>
                <a:latin typeface="Comic Sans MS" pitchFamily="66" charset="0"/>
                <a:ea typeface="宋体" charset="-122"/>
              </a:rPr>
              <a:t>Computational Design of an α‑</a:t>
            </a:r>
            <a:r>
              <a:rPr lang="en-US" altLang="zh-CN" sz="2400" dirty="0" err="1">
                <a:solidFill>
                  <a:srgbClr val="0000FF"/>
                </a:solidFill>
                <a:latin typeface="Comic Sans MS" pitchFamily="66" charset="0"/>
                <a:ea typeface="宋体" charset="-122"/>
              </a:rPr>
              <a:t>Gliadin</a:t>
            </a:r>
            <a:r>
              <a:rPr lang="en-US" altLang="zh-CN" sz="2400" dirty="0">
                <a:solidFill>
                  <a:srgbClr val="0000FF"/>
                </a:solidFill>
                <a:latin typeface="Comic Sans MS" pitchFamily="66" charset="0"/>
                <a:ea typeface="宋体" charset="-122"/>
              </a:rPr>
              <a:t> Peptidase</a:t>
            </a:r>
            <a:endParaRPr lang="da-DK" altLang="zh-CN" sz="2400" baseline="-25000" dirty="0">
              <a:solidFill>
                <a:srgbClr val="0000FF"/>
              </a:solidFill>
              <a:latin typeface="Comic Sans MS" pitchFamily="66" charset="0"/>
              <a:ea typeface="宋体" charset="-122"/>
            </a:endParaRPr>
          </a:p>
        </p:txBody>
      </p:sp>
      <p:sp>
        <p:nvSpPr>
          <p:cNvPr id="3" name="TextBox 2"/>
          <p:cNvSpPr txBox="1"/>
          <p:nvPr/>
        </p:nvSpPr>
        <p:spPr>
          <a:xfrm>
            <a:off x="228600" y="1371600"/>
            <a:ext cx="2286000" cy="3970318"/>
          </a:xfrm>
          <a:prstGeom prst="rect">
            <a:avLst/>
          </a:prstGeom>
          <a:noFill/>
        </p:spPr>
        <p:txBody>
          <a:bodyPr wrap="square" rtlCol="0">
            <a:spAutoFit/>
          </a:bodyPr>
          <a:lstStyle/>
          <a:p>
            <a:r>
              <a:rPr lang="en-US" dirty="0" err="1" smtClean="0">
                <a:solidFill>
                  <a:srgbClr val="0000FF"/>
                </a:solidFill>
                <a:latin typeface="Comic Sans MS"/>
                <a:cs typeface="Comic Sans MS"/>
              </a:rPr>
              <a:t>KumaWT</a:t>
            </a:r>
            <a:endParaRPr lang="en-US" dirty="0" smtClean="0">
              <a:solidFill>
                <a:srgbClr val="0000FF"/>
              </a:solidFill>
              <a:latin typeface="Comic Sans MS"/>
              <a:cs typeface="Comic Sans MS"/>
            </a:endParaRPr>
          </a:p>
          <a:p>
            <a:pPr marL="342900" indent="-342900">
              <a:buAutoNum type="arabicPeriod"/>
            </a:pPr>
            <a:r>
              <a:rPr lang="en-US" dirty="0" smtClean="0">
                <a:solidFill>
                  <a:srgbClr val="0000FF"/>
                </a:solidFill>
                <a:latin typeface="Comic Sans MS"/>
                <a:cs typeface="Comic Sans MS"/>
              </a:rPr>
              <a:t>Optimal activity at low pH (2~4)</a:t>
            </a:r>
          </a:p>
          <a:p>
            <a:pPr marL="342900" indent="-342900">
              <a:buAutoNum type="arabicPeriod"/>
            </a:pPr>
            <a:r>
              <a:rPr lang="en-US" dirty="0" smtClean="0">
                <a:solidFill>
                  <a:schemeClr val="bg1">
                    <a:lumMod val="50000"/>
                  </a:schemeClr>
                </a:solidFill>
                <a:latin typeface="Comic Sans MS"/>
                <a:cs typeface="Comic Sans MS"/>
              </a:rPr>
              <a:t>Resistance to common digestive proteases</a:t>
            </a:r>
          </a:p>
          <a:p>
            <a:pPr marL="342900" indent="-342900">
              <a:buAutoNum type="arabicPeriod"/>
            </a:pPr>
            <a:r>
              <a:rPr lang="en-US" dirty="0" smtClean="0">
                <a:solidFill>
                  <a:srgbClr val="0000FF"/>
                </a:solidFill>
                <a:latin typeface="Comic Sans MS"/>
                <a:cs typeface="Comic Sans MS"/>
              </a:rPr>
              <a:t>Facile recombinant production in soluble form</a:t>
            </a:r>
          </a:p>
          <a:p>
            <a:pPr marL="342900" indent="-342900">
              <a:buAutoNum type="arabicPeriod"/>
            </a:pPr>
            <a:r>
              <a:rPr lang="en-US" dirty="0" smtClean="0">
                <a:solidFill>
                  <a:srgbClr val="7F7F7F"/>
                </a:solidFill>
                <a:latin typeface="Comic Sans MS"/>
                <a:cs typeface="Comic Sans MS"/>
              </a:rPr>
              <a:t>Specificity for the common PR/K motif</a:t>
            </a:r>
            <a:endParaRPr lang="en-US" dirty="0">
              <a:solidFill>
                <a:srgbClr val="7F7F7F"/>
              </a:solidFill>
              <a:latin typeface="Comic Sans MS"/>
              <a:cs typeface="Comic Sans MS"/>
            </a:endParaRPr>
          </a:p>
        </p:txBody>
      </p:sp>
      <p:sp>
        <p:nvSpPr>
          <p:cNvPr id="6" name="Rectangle 5"/>
          <p:cNvSpPr/>
          <p:nvPr/>
        </p:nvSpPr>
        <p:spPr>
          <a:xfrm>
            <a:off x="13678" y="6396335"/>
            <a:ext cx="9067800" cy="461665"/>
          </a:xfrm>
          <a:prstGeom prst="rect">
            <a:avLst/>
          </a:prstGeom>
        </p:spPr>
        <p:txBody>
          <a:bodyPr wrap="square">
            <a:spAutoFit/>
          </a:bodyPr>
          <a:lstStyle/>
          <a:p>
            <a:r>
              <a:rPr lang="en-US" sz="1200" dirty="0"/>
              <a:t>Computational design of an α-</a:t>
            </a:r>
            <a:r>
              <a:rPr lang="en-US" sz="1200" dirty="0" err="1"/>
              <a:t>gliadin</a:t>
            </a:r>
            <a:r>
              <a:rPr lang="en-US" sz="1200" dirty="0"/>
              <a:t> peptidase</a:t>
            </a:r>
            <a:r>
              <a:rPr lang="en-US" sz="1200" dirty="0" smtClean="0"/>
              <a:t>. </a:t>
            </a:r>
            <a:r>
              <a:rPr lang="en-US" sz="1200" dirty="0"/>
              <a:t>Baker D, </a:t>
            </a:r>
            <a:r>
              <a:rPr lang="en-US" sz="1200" dirty="0" err="1"/>
              <a:t>Pultz</a:t>
            </a:r>
            <a:r>
              <a:rPr lang="en-US" sz="1200" dirty="0"/>
              <a:t> IS, Siegel JB.</a:t>
            </a:r>
          </a:p>
          <a:p>
            <a:r>
              <a:rPr lang="en-US" sz="1200" dirty="0"/>
              <a:t>J Am </a:t>
            </a:r>
            <a:r>
              <a:rPr lang="en-US" sz="1200" dirty="0" err="1"/>
              <a:t>Chem</a:t>
            </a:r>
            <a:r>
              <a:rPr lang="en-US" sz="1200" dirty="0"/>
              <a:t> Soc. 2012 Dec 19;134(50):20513-20. </a:t>
            </a:r>
            <a:r>
              <a:rPr lang="en-US" sz="1200" dirty="0" err="1"/>
              <a:t>doi</a:t>
            </a:r>
            <a:r>
              <a:rPr lang="en-US" sz="1200" dirty="0"/>
              <a:t>: 10.1021/ja3094795. </a:t>
            </a:r>
          </a:p>
        </p:txBody>
      </p:sp>
      <p:pic>
        <p:nvPicPr>
          <p:cNvPr id="2" name="Picture 1"/>
          <p:cNvPicPr>
            <a:picLocks noChangeAspect="1"/>
          </p:cNvPicPr>
          <p:nvPr/>
        </p:nvPicPr>
        <p:blipFill>
          <a:blip r:embed="rId3"/>
          <a:stretch>
            <a:fillRect/>
          </a:stretch>
        </p:blipFill>
        <p:spPr>
          <a:xfrm>
            <a:off x="2590800" y="1322486"/>
            <a:ext cx="4457436" cy="5078314"/>
          </a:xfrm>
          <a:prstGeom prst="rect">
            <a:avLst/>
          </a:prstGeom>
        </p:spPr>
      </p:pic>
      <p:sp>
        <p:nvSpPr>
          <p:cNvPr id="4" name="TextBox 3"/>
          <p:cNvSpPr txBox="1"/>
          <p:nvPr/>
        </p:nvSpPr>
        <p:spPr>
          <a:xfrm>
            <a:off x="6781800" y="3886200"/>
            <a:ext cx="2259376" cy="2862323"/>
          </a:xfrm>
          <a:prstGeom prst="rect">
            <a:avLst/>
          </a:prstGeom>
          <a:noFill/>
        </p:spPr>
        <p:txBody>
          <a:bodyPr wrap="square" rtlCol="0">
            <a:spAutoFit/>
          </a:bodyPr>
          <a:lstStyle/>
          <a:p>
            <a:r>
              <a:rPr lang="en-US" dirty="0" smtClean="0">
                <a:solidFill>
                  <a:srgbClr val="0000FF"/>
                </a:solidFill>
                <a:latin typeface="Comic Sans MS"/>
                <a:cs typeface="Comic Sans MS"/>
              </a:rPr>
              <a:t>Computation design</a:t>
            </a:r>
          </a:p>
          <a:p>
            <a:r>
              <a:rPr lang="en-US" dirty="0" smtClean="0">
                <a:solidFill>
                  <a:srgbClr val="0000FF"/>
                </a:solidFill>
                <a:latin typeface="Comic Sans MS"/>
                <a:cs typeface="Comic Sans MS"/>
              </a:rPr>
              <a:t>Energy calculation and comparison</a:t>
            </a:r>
          </a:p>
          <a:p>
            <a:pPr marL="342900" indent="-342900">
              <a:buAutoNum type="arabicPeriod"/>
            </a:pPr>
            <a:r>
              <a:rPr lang="en-US" dirty="0" smtClean="0">
                <a:solidFill>
                  <a:srgbClr val="0000FF"/>
                </a:solidFill>
                <a:latin typeface="Comic Sans MS"/>
                <a:cs typeface="Comic Sans MS"/>
              </a:rPr>
              <a:t>116-foldactivity increase</a:t>
            </a:r>
          </a:p>
          <a:p>
            <a:pPr marL="342900" indent="-342900">
              <a:buAutoNum type="arabicPeriod"/>
            </a:pPr>
            <a:r>
              <a:rPr lang="en-US" dirty="0" smtClean="0">
                <a:solidFill>
                  <a:srgbClr val="0000FF"/>
                </a:solidFill>
                <a:latin typeface="Comic Sans MS"/>
                <a:cs typeface="Comic Sans MS"/>
              </a:rPr>
              <a:t>&gt;800 fold switch in substrate specificity</a:t>
            </a:r>
          </a:p>
          <a:p>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204652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48</a:t>
            </a:fld>
            <a:endParaRPr lang="da-DK" altLang="zh-CN"/>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Designing and engineering enzyme </a:t>
            </a:r>
            <a:r>
              <a:rPr lang="en-US" altLang="zh-CN" sz="2800" dirty="0" smtClean="0">
                <a:latin typeface="Comic Sans MS" pitchFamily="66" charset="0"/>
                <a:ea typeface="宋体" charset="-122"/>
              </a:rPr>
              <a:t>activity-2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228600" y="76200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Catalytic Dyads and Oxyanion Holes for Ester Hydrolysis</a:t>
            </a:r>
            <a:endParaRPr lang="da-DK" altLang="zh-CN" sz="2400" baseline="-25000" dirty="0">
              <a:solidFill>
                <a:srgbClr val="0000FF"/>
              </a:solidFill>
              <a:latin typeface="Comic Sans MS" pitchFamily="66" charset="0"/>
              <a:ea typeface="宋体" charset="-122"/>
            </a:endParaRPr>
          </a:p>
        </p:txBody>
      </p:sp>
      <p:pic>
        <p:nvPicPr>
          <p:cNvPr id="2" name="Picture 1"/>
          <p:cNvPicPr>
            <a:picLocks noChangeAspect="1"/>
          </p:cNvPicPr>
          <p:nvPr/>
        </p:nvPicPr>
        <p:blipFill>
          <a:blip r:embed="rId3"/>
          <a:stretch>
            <a:fillRect/>
          </a:stretch>
        </p:blipFill>
        <p:spPr>
          <a:xfrm>
            <a:off x="16902" y="1447800"/>
            <a:ext cx="9144000" cy="3655418"/>
          </a:xfrm>
          <a:prstGeom prst="rect">
            <a:avLst/>
          </a:prstGeom>
        </p:spPr>
      </p:pic>
      <p:sp>
        <p:nvSpPr>
          <p:cNvPr id="3" name="TextBox 2"/>
          <p:cNvSpPr txBox="1"/>
          <p:nvPr/>
        </p:nvSpPr>
        <p:spPr>
          <a:xfrm>
            <a:off x="1295400" y="5334000"/>
            <a:ext cx="1585215" cy="369332"/>
          </a:xfrm>
          <a:prstGeom prst="rect">
            <a:avLst/>
          </a:prstGeom>
          <a:noFill/>
        </p:spPr>
        <p:txBody>
          <a:bodyPr wrap="none" rtlCol="0">
            <a:spAutoFit/>
          </a:bodyPr>
          <a:lstStyle/>
          <a:p>
            <a:r>
              <a:rPr lang="en-US" dirty="0" err="1" smtClean="0">
                <a:latin typeface="Comic Sans MS"/>
                <a:cs typeface="Comic Sans MS"/>
              </a:rPr>
              <a:t>Cys</a:t>
            </a:r>
            <a:r>
              <a:rPr lang="en-US" dirty="0" smtClean="0">
                <a:latin typeface="Comic Sans MS"/>
                <a:cs typeface="Comic Sans MS"/>
              </a:rPr>
              <a:t>-His dyad </a:t>
            </a:r>
            <a:endParaRPr lang="en-US" dirty="0">
              <a:latin typeface="Comic Sans MS"/>
              <a:cs typeface="Comic Sans MS"/>
            </a:endParaRPr>
          </a:p>
        </p:txBody>
      </p:sp>
      <p:sp>
        <p:nvSpPr>
          <p:cNvPr id="4" name="TextBox 3"/>
          <p:cNvSpPr txBox="1"/>
          <p:nvPr/>
        </p:nvSpPr>
        <p:spPr>
          <a:xfrm>
            <a:off x="5791200" y="5334000"/>
            <a:ext cx="1287094" cy="369332"/>
          </a:xfrm>
          <a:prstGeom prst="rect">
            <a:avLst/>
          </a:prstGeom>
          <a:noFill/>
        </p:spPr>
        <p:txBody>
          <a:bodyPr wrap="none" rtlCol="0">
            <a:spAutoFit/>
          </a:bodyPr>
          <a:lstStyle/>
          <a:p>
            <a:r>
              <a:rPr lang="en-US" dirty="0" smtClean="0">
                <a:latin typeface="Comic Sans MS"/>
                <a:cs typeface="Comic Sans MS"/>
              </a:rPr>
              <a:t>Substrate</a:t>
            </a:r>
            <a:endParaRPr lang="en-US" dirty="0">
              <a:latin typeface="Comic Sans MS"/>
              <a:cs typeface="Comic Sans MS"/>
            </a:endParaRPr>
          </a:p>
        </p:txBody>
      </p:sp>
      <p:sp>
        <p:nvSpPr>
          <p:cNvPr id="5" name="Rectangle 4"/>
          <p:cNvSpPr/>
          <p:nvPr/>
        </p:nvSpPr>
        <p:spPr>
          <a:xfrm>
            <a:off x="0" y="6360375"/>
            <a:ext cx="9144000" cy="461665"/>
          </a:xfrm>
          <a:prstGeom prst="rect">
            <a:avLst/>
          </a:prstGeom>
        </p:spPr>
        <p:txBody>
          <a:bodyPr wrap="square">
            <a:spAutoFit/>
          </a:bodyPr>
          <a:lstStyle/>
          <a:p>
            <a:r>
              <a:rPr lang="en-US" sz="1200" dirty="0"/>
              <a:t>Computational design of catalytic dyads and oxyanion holes for ester </a:t>
            </a:r>
            <a:r>
              <a:rPr lang="en-US" sz="1200" dirty="0" smtClean="0"/>
              <a:t>hydrolysis. Baker </a:t>
            </a:r>
            <a:r>
              <a:rPr lang="en-US" sz="1200" dirty="0"/>
              <a:t>D.</a:t>
            </a:r>
          </a:p>
          <a:p>
            <a:r>
              <a:rPr lang="en-US" sz="1200" dirty="0"/>
              <a:t>J Am </a:t>
            </a:r>
            <a:r>
              <a:rPr lang="en-US" sz="1200" dirty="0" err="1"/>
              <a:t>Chem</a:t>
            </a:r>
            <a:r>
              <a:rPr lang="en-US" sz="1200" dirty="0"/>
              <a:t> Soc. 2012 Oct 3;134(39):16197-206. </a:t>
            </a:r>
            <a:r>
              <a:rPr lang="en-US" sz="1200" dirty="0" err="1"/>
              <a:t>doi</a:t>
            </a:r>
            <a:r>
              <a:rPr lang="en-US" sz="1200" dirty="0"/>
              <a:t>: 10.1021/ja3037367. </a:t>
            </a:r>
          </a:p>
        </p:txBody>
      </p:sp>
    </p:spTree>
    <p:extLst>
      <p:ext uri="{BB962C8B-B14F-4D97-AF65-F5344CB8AC3E}">
        <p14:creationId xmlns:p14="http://schemas.microsoft.com/office/powerpoint/2010/main" val="3014098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49</a:t>
            </a:fld>
            <a:endParaRPr lang="da-DK" altLang="zh-CN"/>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Designing and engineering enzyme </a:t>
            </a:r>
            <a:r>
              <a:rPr lang="en-US" altLang="zh-CN" sz="2800" dirty="0" smtClean="0">
                <a:latin typeface="Comic Sans MS" pitchFamily="66" charset="0"/>
                <a:ea typeface="宋体" charset="-122"/>
              </a:rPr>
              <a:t>activity-2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228600" y="76200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Catalytic Dyads and Oxyanion Holes for Ester Hydrolysis</a:t>
            </a:r>
            <a:endParaRPr lang="da-DK" altLang="zh-CN" sz="2400" baseline="-25000" dirty="0">
              <a:solidFill>
                <a:srgbClr val="0000FF"/>
              </a:solidFill>
              <a:latin typeface="Comic Sans MS" pitchFamily="66" charset="0"/>
              <a:ea typeface="宋体" charset="-122"/>
            </a:endParaRPr>
          </a:p>
        </p:txBody>
      </p:sp>
      <p:sp>
        <p:nvSpPr>
          <p:cNvPr id="5" name="Rectangle 4"/>
          <p:cNvSpPr/>
          <p:nvPr/>
        </p:nvSpPr>
        <p:spPr>
          <a:xfrm>
            <a:off x="0" y="6360375"/>
            <a:ext cx="9144000" cy="461665"/>
          </a:xfrm>
          <a:prstGeom prst="rect">
            <a:avLst/>
          </a:prstGeom>
        </p:spPr>
        <p:txBody>
          <a:bodyPr wrap="square">
            <a:spAutoFit/>
          </a:bodyPr>
          <a:lstStyle/>
          <a:p>
            <a:r>
              <a:rPr lang="en-US" sz="1200" dirty="0"/>
              <a:t>Computational design of catalytic dyads and oxyanion holes for ester </a:t>
            </a:r>
            <a:r>
              <a:rPr lang="en-US" sz="1200" dirty="0" smtClean="0"/>
              <a:t>hydrolysis. Baker </a:t>
            </a:r>
            <a:r>
              <a:rPr lang="en-US" sz="1200" dirty="0"/>
              <a:t>D.</a:t>
            </a:r>
          </a:p>
          <a:p>
            <a:r>
              <a:rPr lang="en-US" sz="1200" dirty="0"/>
              <a:t>J Am </a:t>
            </a:r>
            <a:r>
              <a:rPr lang="en-US" sz="1200" dirty="0" err="1"/>
              <a:t>Chem</a:t>
            </a:r>
            <a:r>
              <a:rPr lang="en-US" sz="1200" dirty="0"/>
              <a:t> Soc. 2012 Oct 3;134(39):16197-206. </a:t>
            </a:r>
            <a:r>
              <a:rPr lang="en-US" sz="1200" dirty="0" err="1"/>
              <a:t>doi</a:t>
            </a:r>
            <a:r>
              <a:rPr lang="en-US" sz="1200" dirty="0"/>
              <a:t>: 10.1021/ja3037367. </a:t>
            </a:r>
          </a:p>
        </p:txBody>
      </p:sp>
      <p:pic>
        <p:nvPicPr>
          <p:cNvPr id="6" name="Picture 5"/>
          <p:cNvPicPr>
            <a:picLocks noChangeAspect="1"/>
          </p:cNvPicPr>
          <p:nvPr/>
        </p:nvPicPr>
        <p:blipFill>
          <a:blip r:embed="rId3"/>
          <a:stretch>
            <a:fillRect/>
          </a:stretch>
        </p:blipFill>
        <p:spPr>
          <a:xfrm>
            <a:off x="1905000" y="1219200"/>
            <a:ext cx="5434373" cy="5158277"/>
          </a:xfrm>
          <a:prstGeom prst="rect">
            <a:avLst/>
          </a:prstGeom>
        </p:spPr>
      </p:pic>
      <p:sp>
        <p:nvSpPr>
          <p:cNvPr id="7" name="TextBox 6"/>
          <p:cNvSpPr txBox="1"/>
          <p:nvPr/>
        </p:nvSpPr>
        <p:spPr>
          <a:xfrm>
            <a:off x="152400" y="3505200"/>
            <a:ext cx="1794857" cy="369332"/>
          </a:xfrm>
          <a:prstGeom prst="rect">
            <a:avLst/>
          </a:prstGeom>
          <a:noFill/>
        </p:spPr>
        <p:txBody>
          <a:bodyPr wrap="none" rtlCol="0">
            <a:spAutoFit/>
          </a:bodyPr>
          <a:lstStyle/>
          <a:p>
            <a:r>
              <a:rPr lang="en-US" dirty="0" smtClean="0">
                <a:solidFill>
                  <a:srgbClr val="0000FF"/>
                </a:solidFill>
                <a:latin typeface="Comic Sans MS"/>
                <a:cs typeface="Comic Sans MS"/>
              </a:rPr>
              <a:t>4 active design</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2221667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228600" y="381000"/>
            <a:ext cx="8763000" cy="433388"/>
          </a:xfrm>
        </p:spPr>
        <p:txBody>
          <a:bodyPr/>
          <a:lstStyle/>
          <a:p>
            <a:pPr eaLnBrk="1" hangingPunct="1">
              <a:lnSpc>
                <a:spcPct val="80000"/>
              </a:lnSpc>
            </a:pPr>
            <a:r>
              <a:rPr lang="en-US" altLang="zh-CN" sz="3600" i="1" dirty="0">
                <a:solidFill>
                  <a:srgbClr val="FF0000"/>
                </a:solidFill>
                <a:latin typeface="Comic Sans MS"/>
                <a:ea typeface="宋体" charset="0"/>
                <a:cs typeface="Comic Sans MS"/>
              </a:rPr>
              <a:t>The Monomers of Proteins: Amino Acids</a:t>
            </a:r>
          </a:p>
        </p:txBody>
      </p:sp>
      <p:sp>
        <p:nvSpPr>
          <p:cNvPr id="72707" name="Rectangle 3"/>
          <p:cNvSpPr>
            <a:spLocks noGrp="1" noChangeArrowheads="1"/>
          </p:cNvSpPr>
          <p:nvPr>
            <p:ph type="body" idx="4294967295"/>
          </p:nvPr>
        </p:nvSpPr>
        <p:spPr>
          <a:xfrm>
            <a:off x="203200" y="1104900"/>
            <a:ext cx="8559800" cy="4749800"/>
          </a:xfrm>
        </p:spPr>
        <p:txBody>
          <a:bodyPr/>
          <a:lstStyle/>
          <a:p>
            <a:pPr lvl="1" eaLnBrk="1" hangingPunct="1">
              <a:spcBef>
                <a:spcPct val="20000"/>
              </a:spcBef>
            </a:pPr>
            <a:r>
              <a:rPr lang="en-US" altLang="zh-CN" dirty="0">
                <a:latin typeface="Comic Sans MS"/>
                <a:ea typeface="宋体" charset="0"/>
                <a:cs typeface="Comic Sans MS"/>
              </a:rPr>
              <a:t>All proteins are macromolecules constructed from a common set of 20 kinds of amino acids.</a:t>
            </a:r>
          </a:p>
          <a:p>
            <a:pPr lvl="1" eaLnBrk="1" hangingPunct="1">
              <a:spcBef>
                <a:spcPct val="20000"/>
              </a:spcBef>
            </a:pPr>
            <a:r>
              <a:rPr lang="en-US" altLang="zh-CN" dirty="0">
                <a:latin typeface="Comic Sans MS"/>
                <a:ea typeface="宋体" charset="0"/>
                <a:cs typeface="Comic Sans MS"/>
              </a:rPr>
              <a:t>Each </a:t>
            </a:r>
            <a:r>
              <a:rPr lang="en-US" altLang="zh-CN" b="1" dirty="0">
                <a:latin typeface="Comic Sans MS"/>
                <a:ea typeface="宋体" charset="0"/>
                <a:cs typeface="Comic Sans MS"/>
              </a:rPr>
              <a:t>amino acid</a:t>
            </a:r>
            <a:r>
              <a:rPr lang="en-US" altLang="zh-CN" dirty="0">
                <a:latin typeface="Comic Sans MS"/>
                <a:ea typeface="宋体" charset="0"/>
                <a:cs typeface="Comic Sans MS"/>
              </a:rPr>
              <a:t> consists of a central carbon atom bonded to four covalent partners. </a:t>
            </a:r>
          </a:p>
          <a:p>
            <a:pPr lvl="1" eaLnBrk="1" hangingPunct="1">
              <a:spcBef>
                <a:spcPct val="20000"/>
              </a:spcBef>
            </a:pPr>
            <a:r>
              <a:rPr lang="en-US" altLang="zh-CN" dirty="0">
                <a:latin typeface="Comic Sans MS"/>
                <a:ea typeface="宋体" charset="0"/>
                <a:cs typeface="Comic Sans MS"/>
              </a:rPr>
              <a:t>Three of those attachment groups are common to all amino acids:</a:t>
            </a:r>
          </a:p>
          <a:p>
            <a:pPr marL="927100" lvl="2" indent="-342900" eaLnBrk="1" hangingPunct="1">
              <a:spcBef>
                <a:spcPct val="20000"/>
              </a:spcBef>
            </a:pPr>
            <a:r>
              <a:rPr lang="en-US" altLang="zh-CN" dirty="0">
                <a:latin typeface="Comic Sans MS"/>
                <a:ea typeface="宋体" charset="0"/>
                <a:cs typeface="Comic Sans MS"/>
              </a:rPr>
              <a:t>a carboxyl group (-COOH),</a:t>
            </a:r>
          </a:p>
          <a:p>
            <a:pPr marL="927100" lvl="2" indent="-342900" eaLnBrk="1" hangingPunct="1">
              <a:spcBef>
                <a:spcPct val="20000"/>
              </a:spcBef>
            </a:pPr>
            <a:r>
              <a:rPr lang="en-US" altLang="zh-CN" dirty="0">
                <a:latin typeface="Comic Sans MS"/>
                <a:ea typeface="宋体" charset="0"/>
                <a:cs typeface="Comic Sans MS"/>
              </a:rPr>
              <a:t>an amino group (-NH</a:t>
            </a:r>
            <a:r>
              <a:rPr lang="en-US" altLang="zh-CN" baseline="-25000" dirty="0">
                <a:latin typeface="Comic Sans MS"/>
                <a:ea typeface="宋体" charset="0"/>
                <a:cs typeface="Comic Sans MS"/>
              </a:rPr>
              <a:t>2</a:t>
            </a:r>
            <a:r>
              <a:rPr lang="en-US" altLang="zh-CN" dirty="0">
                <a:latin typeface="Comic Sans MS"/>
                <a:ea typeface="宋体" charset="0"/>
                <a:cs typeface="Comic Sans MS"/>
              </a:rPr>
              <a:t>), and</a:t>
            </a:r>
          </a:p>
          <a:p>
            <a:pPr marL="927100" lvl="2" indent="-342900" eaLnBrk="1" hangingPunct="1">
              <a:spcBef>
                <a:spcPct val="20000"/>
              </a:spcBef>
            </a:pPr>
            <a:r>
              <a:rPr lang="en-US" altLang="zh-CN" dirty="0">
                <a:latin typeface="Comic Sans MS"/>
                <a:ea typeface="宋体" charset="0"/>
                <a:cs typeface="Comic Sans MS"/>
              </a:rPr>
              <a:t>a hydrogen atom.</a:t>
            </a:r>
          </a:p>
        </p:txBody>
      </p:sp>
      <p:sp>
        <p:nvSpPr>
          <p:cNvPr id="72708" name="Line 6"/>
          <p:cNvSpPr>
            <a:spLocks noChangeShapeType="1"/>
          </p:cNvSpPr>
          <p:nvPr/>
        </p:nvSpPr>
        <p:spPr bwMode="auto">
          <a:xfrm>
            <a:off x="304800" y="979488"/>
            <a:ext cx="8534400" cy="0"/>
          </a:xfrm>
          <a:prstGeom prst="line">
            <a:avLst/>
          </a:prstGeom>
          <a:noFill/>
          <a:ln w="50800">
            <a:solidFill>
              <a:srgbClr val="58662E"/>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09" name="Line 14"/>
          <p:cNvSpPr>
            <a:spLocks noChangeShapeType="1"/>
          </p:cNvSpPr>
          <p:nvPr/>
        </p:nvSpPr>
        <p:spPr bwMode="auto">
          <a:xfrm>
            <a:off x="304800" y="6553200"/>
            <a:ext cx="8534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0003974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50</a:t>
            </a:fld>
            <a:endParaRPr lang="da-DK" altLang="zh-CN"/>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Designing and engineering enzyme </a:t>
            </a:r>
            <a:r>
              <a:rPr lang="en-US" altLang="zh-CN" sz="2800" dirty="0" smtClean="0">
                <a:latin typeface="Comic Sans MS" pitchFamily="66" charset="0"/>
                <a:ea typeface="宋体" charset="-122"/>
              </a:rPr>
              <a:t>activity-2 </a:t>
            </a:r>
            <a:endParaRPr lang="da-DK" altLang="zh-CN" sz="2800" dirty="0" smtClean="0">
              <a:latin typeface="Comic Sans MS" pitchFamily="66" charset="0"/>
              <a:ea typeface="宋体" charset="-122"/>
            </a:endParaRPr>
          </a:p>
        </p:txBody>
      </p:sp>
      <p:sp>
        <p:nvSpPr>
          <p:cNvPr id="52229" name="Text Box 4"/>
          <p:cNvSpPr txBox="1">
            <a:spLocks noChangeArrowheads="1"/>
          </p:cNvSpPr>
          <p:nvPr/>
        </p:nvSpPr>
        <p:spPr bwMode="auto">
          <a:xfrm>
            <a:off x="228600" y="76200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Catalytic Dyads and Oxyanion Holes for Ester Hydrolysis</a:t>
            </a:r>
            <a:endParaRPr lang="da-DK" altLang="zh-CN" sz="2400" baseline="-25000" dirty="0">
              <a:solidFill>
                <a:srgbClr val="0000FF"/>
              </a:solidFill>
              <a:latin typeface="Comic Sans MS" pitchFamily="66" charset="0"/>
              <a:ea typeface="宋体" charset="-122"/>
            </a:endParaRPr>
          </a:p>
        </p:txBody>
      </p:sp>
      <p:sp>
        <p:nvSpPr>
          <p:cNvPr id="5" name="Rectangle 4"/>
          <p:cNvSpPr/>
          <p:nvPr/>
        </p:nvSpPr>
        <p:spPr>
          <a:xfrm>
            <a:off x="0" y="6360375"/>
            <a:ext cx="9144000" cy="461665"/>
          </a:xfrm>
          <a:prstGeom prst="rect">
            <a:avLst/>
          </a:prstGeom>
        </p:spPr>
        <p:txBody>
          <a:bodyPr wrap="square">
            <a:spAutoFit/>
          </a:bodyPr>
          <a:lstStyle/>
          <a:p>
            <a:r>
              <a:rPr lang="en-US" sz="1200" dirty="0"/>
              <a:t>Computational design of catalytic dyads and oxyanion holes for ester </a:t>
            </a:r>
            <a:r>
              <a:rPr lang="en-US" sz="1200" dirty="0" smtClean="0"/>
              <a:t>hydrolysis. Baker </a:t>
            </a:r>
            <a:r>
              <a:rPr lang="en-US" sz="1200" dirty="0"/>
              <a:t>D.</a:t>
            </a:r>
          </a:p>
          <a:p>
            <a:r>
              <a:rPr lang="en-US" sz="1200" dirty="0"/>
              <a:t>J Am </a:t>
            </a:r>
            <a:r>
              <a:rPr lang="en-US" sz="1200" dirty="0" err="1"/>
              <a:t>Chem</a:t>
            </a:r>
            <a:r>
              <a:rPr lang="en-US" sz="1200" dirty="0"/>
              <a:t> Soc. 2012 Oct 3;134(39):16197-206. </a:t>
            </a:r>
            <a:r>
              <a:rPr lang="en-US" sz="1200" dirty="0" err="1"/>
              <a:t>doi</a:t>
            </a:r>
            <a:r>
              <a:rPr lang="en-US" sz="1200" dirty="0"/>
              <a:t>: 10.1021/ja3037367. </a:t>
            </a:r>
          </a:p>
        </p:txBody>
      </p:sp>
      <p:pic>
        <p:nvPicPr>
          <p:cNvPr id="2" name="Picture 1"/>
          <p:cNvPicPr>
            <a:picLocks noChangeAspect="1"/>
          </p:cNvPicPr>
          <p:nvPr/>
        </p:nvPicPr>
        <p:blipFill>
          <a:blip r:embed="rId3"/>
          <a:stretch>
            <a:fillRect/>
          </a:stretch>
        </p:blipFill>
        <p:spPr>
          <a:xfrm>
            <a:off x="2057401" y="1264148"/>
            <a:ext cx="5105399" cy="5149195"/>
          </a:xfrm>
          <a:prstGeom prst="rect">
            <a:avLst/>
          </a:prstGeom>
        </p:spPr>
      </p:pic>
      <p:sp>
        <p:nvSpPr>
          <p:cNvPr id="3" name="TextBox 2"/>
          <p:cNvSpPr txBox="1"/>
          <p:nvPr/>
        </p:nvSpPr>
        <p:spPr>
          <a:xfrm>
            <a:off x="76200" y="1752600"/>
            <a:ext cx="2057400" cy="923330"/>
          </a:xfrm>
          <a:prstGeom prst="rect">
            <a:avLst/>
          </a:prstGeom>
          <a:noFill/>
        </p:spPr>
        <p:txBody>
          <a:bodyPr wrap="square" rtlCol="0">
            <a:spAutoFit/>
          </a:bodyPr>
          <a:lstStyle/>
          <a:p>
            <a:r>
              <a:rPr lang="en-US" dirty="0" smtClean="0">
                <a:latin typeface="Comic Sans MS"/>
                <a:cs typeface="Comic Sans MS"/>
              </a:rPr>
              <a:t>His conformation changed </a:t>
            </a:r>
          </a:p>
          <a:p>
            <a:r>
              <a:rPr lang="en-US" dirty="0" smtClean="0">
                <a:latin typeface="Comic Sans MS"/>
                <a:cs typeface="Comic Sans MS"/>
              </a:rPr>
              <a:t>Backbone shift </a:t>
            </a:r>
            <a:endParaRPr lang="en-US" dirty="0">
              <a:latin typeface="Comic Sans MS"/>
              <a:cs typeface="Comic Sans MS"/>
            </a:endParaRPr>
          </a:p>
        </p:txBody>
      </p:sp>
      <p:sp>
        <p:nvSpPr>
          <p:cNvPr id="4" name="TextBox 3"/>
          <p:cNvSpPr txBox="1"/>
          <p:nvPr/>
        </p:nvSpPr>
        <p:spPr>
          <a:xfrm>
            <a:off x="7128868" y="1981200"/>
            <a:ext cx="2027719" cy="369332"/>
          </a:xfrm>
          <a:prstGeom prst="rect">
            <a:avLst/>
          </a:prstGeom>
          <a:noFill/>
        </p:spPr>
        <p:txBody>
          <a:bodyPr wrap="none" rtlCol="0">
            <a:spAutoFit/>
          </a:bodyPr>
          <a:lstStyle/>
          <a:p>
            <a:r>
              <a:rPr lang="en-US" dirty="0" smtClean="0">
                <a:latin typeface="Comic Sans MS"/>
                <a:cs typeface="Comic Sans MS"/>
              </a:rPr>
              <a:t>His in loop region</a:t>
            </a:r>
            <a:endParaRPr lang="en-US" dirty="0">
              <a:latin typeface="Comic Sans MS"/>
              <a:cs typeface="Comic Sans MS"/>
            </a:endParaRPr>
          </a:p>
        </p:txBody>
      </p:sp>
      <p:sp>
        <p:nvSpPr>
          <p:cNvPr id="7" name="TextBox 6"/>
          <p:cNvSpPr txBox="1"/>
          <p:nvPr/>
        </p:nvSpPr>
        <p:spPr>
          <a:xfrm>
            <a:off x="76200" y="4800600"/>
            <a:ext cx="2026253" cy="646331"/>
          </a:xfrm>
          <a:prstGeom prst="rect">
            <a:avLst/>
          </a:prstGeom>
          <a:noFill/>
        </p:spPr>
        <p:txBody>
          <a:bodyPr wrap="none" rtlCol="0">
            <a:spAutoFit/>
          </a:bodyPr>
          <a:lstStyle/>
          <a:p>
            <a:r>
              <a:rPr lang="en-US" dirty="0" smtClean="0">
                <a:latin typeface="Comic Sans MS"/>
                <a:cs typeface="Comic Sans MS"/>
              </a:rPr>
              <a:t>Dyad not formed</a:t>
            </a:r>
          </a:p>
          <a:p>
            <a:r>
              <a:rPr lang="en-US" dirty="0" smtClean="0">
                <a:latin typeface="Comic Sans MS"/>
                <a:cs typeface="Comic Sans MS"/>
              </a:rPr>
              <a:t>Residue mutation</a:t>
            </a:r>
          </a:p>
        </p:txBody>
      </p:sp>
      <p:sp>
        <p:nvSpPr>
          <p:cNvPr id="8" name="TextBox 7"/>
          <p:cNvSpPr txBox="1"/>
          <p:nvPr/>
        </p:nvSpPr>
        <p:spPr>
          <a:xfrm>
            <a:off x="7138936" y="4953000"/>
            <a:ext cx="2005064" cy="646331"/>
          </a:xfrm>
          <a:prstGeom prst="rect">
            <a:avLst/>
          </a:prstGeom>
          <a:noFill/>
        </p:spPr>
        <p:txBody>
          <a:bodyPr wrap="none" rtlCol="0">
            <a:spAutoFit/>
          </a:bodyPr>
          <a:lstStyle/>
          <a:p>
            <a:r>
              <a:rPr lang="en-US" dirty="0" smtClean="0">
                <a:latin typeface="Comic Sans MS"/>
                <a:cs typeface="Comic Sans MS"/>
              </a:rPr>
              <a:t>Dyad not formed</a:t>
            </a:r>
          </a:p>
          <a:p>
            <a:r>
              <a:rPr lang="en-US" dirty="0" smtClean="0">
                <a:latin typeface="Comic Sans MS"/>
                <a:cs typeface="Comic Sans MS"/>
              </a:rPr>
              <a:t>Backbone shift</a:t>
            </a:r>
            <a:endParaRPr lang="en-US" dirty="0">
              <a:latin typeface="Comic Sans MS"/>
              <a:cs typeface="Comic Sans MS"/>
            </a:endParaRPr>
          </a:p>
        </p:txBody>
      </p:sp>
    </p:spTree>
    <p:extLst>
      <p:ext uri="{BB962C8B-B14F-4D97-AF65-F5344CB8AC3E}">
        <p14:creationId xmlns:p14="http://schemas.microsoft.com/office/powerpoint/2010/main" val="1514147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51</a:t>
            </a:fld>
            <a:endParaRPr lang="da-DK" altLang="zh-CN"/>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Designing and engineering enzyme </a:t>
            </a:r>
            <a:r>
              <a:rPr lang="en-US" altLang="zh-CN" sz="2800" dirty="0" smtClean="0">
                <a:latin typeface="Comic Sans MS" pitchFamily="66" charset="0"/>
                <a:ea typeface="宋体" charset="-122"/>
              </a:rPr>
              <a:t>activity-3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228600" y="762000"/>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000" dirty="0" smtClean="0">
                <a:solidFill>
                  <a:srgbClr val="0000FF"/>
                </a:solidFill>
                <a:latin typeface="Comic Sans MS" pitchFamily="66" charset="0"/>
                <a:ea typeface="宋体" charset="-122"/>
              </a:rPr>
              <a:t>Design </a:t>
            </a:r>
            <a:r>
              <a:rPr lang="en-US" altLang="zh-CN" sz="2000" dirty="0">
                <a:solidFill>
                  <a:srgbClr val="0000FF"/>
                </a:solidFill>
                <a:latin typeface="Comic Sans MS" pitchFamily="66" charset="0"/>
                <a:ea typeface="宋体" charset="-122"/>
              </a:rPr>
              <a:t>of activated serine–containing catalytic triads with atomic-level accuracy</a:t>
            </a:r>
            <a:endParaRPr lang="da-DK" altLang="zh-CN" sz="2000" baseline="-25000" dirty="0">
              <a:solidFill>
                <a:srgbClr val="0000FF"/>
              </a:solidFill>
              <a:latin typeface="Comic Sans MS" pitchFamily="66" charset="0"/>
              <a:ea typeface="宋体" charset="-122"/>
            </a:endParaRPr>
          </a:p>
        </p:txBody>
      </p:sp>
      <p:sp>
        <p:nvSpPr>
          <p:cNvPr id="7" name="TextBox 6"/>
          <p:cNvSpPr txBox="1"/>
          <p:nvPr/>
        </p:nvSpPr>
        <p:spPr>
          <a:xfrm>
            <a:off x="152400" y="3505200"/>
            <a:ext cx="2057399" cy="646331"/>
          </a:xfrm>
          <a:prstGeom prst="rect">
            <a:avLst/>
          </a:prstGeom>
          <a:noFill/>
        </p:spPr>
        <p:txBody>
          <a:bodyPr wrap="square" rtlCol="0">
            <a:spAutoFit/>
          </a:bodyPr>
          <a:lstStyle/>
          <a:p>
            <a:r>
              <a:rPr lang="en-US" dirty="0" smtClean="0">
                <a:solidFill>
                  <a:srgbClr val="0000FF"/>
                </a:solidFill>
                <a:latin typeface="Comic Sans MS"/>
                <a:cs typeface="Comic Sans MS"/>
              </a:rPr>
              <a:t>Design strategy and result</a:t>
            </a:r>
            <a:endParaRPr lang="en-US" dirty="0">
              <a:solidFill>
                <a:srgbClr val="0000FF"/>
              </a:solidFill>
              <a:latin typeface="Comic Sans MS"/>
              <a:cs typeface="Comic Sans MS"/>
            </a:endParaRPr>
          </a:p>
        </p:txBody>
      </p:sp>
      <p:sp>
        <p:nvSpPr>
          <p:cNvPr id="2" name="Rectangle 1"/>
          <p:cNvSpPr/>
          <p:nvPr/>
        </p:nvSpPr>
        <p:spPr>
          <a:xfrm>
            <a:off x="12458" y="6396335"/>
            <a:ext cx="9144000" cy="461665"/>
          </a:xfrm>
          <a:prstGeom prst="rect">
            <a:avLst/>
          </a:prstGeom>
        </p:spPr>
        <p:txBody>
          <a:bodyPr wrap="square">
            <a:spAutoFit/>
          </a:bodyPr>
          <a:lstStyle/>
          <a:p>
            <a:r>
              <a:rPr lang="en-US" sz="1200" dirty="0"/>
              <a:t>Design of activated serine-containing catalytic triads with atomic-level accuracy.</a:t>
            </a:r>
          </a:p>
          <a:p>
            <a:r>
              <a:rPr lang="en-US" sz="1200" dirty="0" smtClean="0"/>
              <a:t>Baker D. Nat </a:t>
            </a:r>
            <a:r>
              <a:rPr lang="en-US" sz="1200" dirty="0" err="1"/>
              <a:t>Chem</a:t>
            </a:r>
            <a:r>
              <a:rPr lang="en-US" sz="1200" dirty="0"/>
              <a:t> Biol. 2014 May;10(5):386-91. </a:t>
            </a:r>
            <a:r>
              <a:rPr lang="en-US" sz="1200" dirty="0" err="1"/>
              <a:t>doi</a:t>
            </a:r>
            <a:r>
              <a:rPr lang="en-US" sz="1200" dirty="0"/>
              <a:t>: 10.1038/nchembio.1498. </a:t>
            </a:r>
          </a:p>
        </p:txBody>
      </p:sp>
      <p:pic>
        <p:nvPicPr>
          <p:cNvPr id="3" name="Picture 2"/>
          <p:cNvPicPr>
            <a:picLocks noChangeAspect="1"/>
          </p:cNvPicPr>
          <p:nvPr/>
        </p:nvPicPr>
        <p:blipFill>
          <a:blip r:embed="rId3"/>
          <a:stretch>
            <a:fillRect/>
          </a:stretch>
        </p:blipFill>
        <p:spPr>
          <a:xfrm>
            <a:off x="2133600" y="1143000"/>
            <a:ext cx="5410200" cy="5308120"/>
          </a:xfrm>
          <a:prstGeom prst="rect">
            <a:avLst/>
          </a:prstGeom>
        </p:spPr>
      </p:pic>
    </p:spTree>
    <p:extLst>
      <p:ext uri="{BB962C8B-B14F-4D97-AF65-F5344CB8AC3E}">
        <p14:creationId xmlns:p14="http://schemas.microsoft.com/office/powerpoint/2010/main" val="2350661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52</a:t>
            </a:fld>
            <a:endParaRPr lang="da-DK" altLang="zh-CN"/>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Designing and engineering enzyme </a:t>
            </a:r>
            <a:r>
              <a:rPr lang="en-US" altLang="zh-CN" sz="2800" dirty="0" smtClean="0">
                <a:latin typeface="Comic Sans MS" pitchFamily="66" charset="0"/>
                <a:ea typeface="宋体" charset="-122"/>
              </a:rPr>
              <a:t>activity-3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228600" y="762000"/>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000" dirty="0" smtClean="0">
                <a:solidFill>
                  <a:srgbClr val="0000FF"/>
                </a:solidFill>
                <a:latin typeface="Comic Sans MS" pitchFamily="66" charset="0"/>
                <a:ea typeface="宋体" charset="-122"/>
              </a:rPr>
              <a:t>Design </a:t>
            </a:r>
            <a:r>
              <a:rPr lang="en-US" altLang="zh-CN" sz="2000" dirty="0">
                <a:solidFill>
                  <a:srgbClr val="0000FF"/>
                </a:solidFill>
                <a:latin typeface="Comic Sans MS" pitchFamily="66" charset="0"/>
                <a:ea typeface="宋体" charset="-122"/>
              </a:rPr>
              <a:t>of activated serine–containing catalytic triads with atomic-level accuracy</a:t>
            </a:r>
            <a:endParaRPr lang="da-DK" altLang="zh-CN" sz="2000" baseline="-25000" dirty="0">
              <a:solidFill>
                <a:srgbClr val="0000FF"/>
              </a:solidFill>
              <a:latin typeface="Comic Sans MS" pitchFamily="66" charset="0"/>
              <a:ea typeface="宋体" charset="-122"/>
            </a:endParaRPr>
          </a:p>
        </p:txBody>
      </p:sp>
      <p:sp>
        <p:nvSpPr>
          <p:cNvPr id="2" name="Rectangle 1"/>
          <p:cNvSpPr/>
          <p:nvPr/>
        </p:nvSpPr>
        <p:spPr>
          <a:xfrm>
            <a:off x="12458" y="6396335"/>
            <a:ext cx="9144000" cy="461665"/>
          </a:xfrm>
          <a:prstGeom prst="rect">
            <a:avLst/>
          </a:prstGeom>
        </p:spPr>
        <p:txBody>
          <a:bodyPr wrap="square">
            <a:spAutoFit/>
          </a:bodyPr>
          <a:lstStyle/>
          <a:p>
            <a:r>
              <a:rPr lang="en-US" sz="1200" dirty="0"/>
              <a:t>Design of activated serine-containing catalytic triads with atomic-level accuracy.</a:t>
            </a:r>
          </a:p>
          <a:p>
            <a:r>
              <a:rPr lang="en-US" sz="1200" dirty="0" smtClean="0"/>
              <a:t>Baker D. Nat </a:t>
            </a:r>
            <a:r>
              <a:rPr lang="en-US" sz="1200" dirty="0" err="1"/>
              <a:t>Chem</a:t>
            </a:r>
            <a:r>
              <a:rPr lang="en-US" sz="1200" dirty="0"/>
              <a:t> Biol. 2014 May;10(5):386-91. </a:t>
            </a:r>
            <a:r>
              <a:rPr lang="en-US" sz="1200" dirty="0" err="1"/>
              <a:t>doi</a:t>
            </a:r>
            <a:r>
              <a:rPr lang="en-US" sz="1200" dirty="0"/>
              <a:t>: 10.1038/nchembio.1498. </a:t>
            </a:r>
          </a:p>
        </p:txBody>
      </p:sp>
      <p:pic>
        <p:nvPicPr>
          <p:cNvPr id="4" name="Picture 3"/>
          <p:cNvPicPr>
            <a:picLocks noChangeAspect="1"/>
          </p:cNvPicPr>
          <p:nvPr/>
        </p:nvPicPr>
        <p:blipFill>
          <a:blip r:embed="rId3"/>
          <a:stretch>
            <a:fillRect/>
          </a:stretch>
        </p:blipFill>
        <p:spPr>
          <a:xfrm>
            <a:off x="0" y="1752600"/>
            <a:ext cx="9144000" cy="4275729"/>
          </a:xfrm>
          <a:prstGeom prst="rect">
            <a:avLst/>
          </a:prstGeom>
        </p:spPr>
      </p:pic>
      <p:sp>
        <p:nvSpPr>
          <p:cNvPr id="7" name="TextBox 6"/>
          <p:cNvSpPr txBox="1"/>
          <p:nvPr/>
        </p:nvSpPr>
        <p:spPr>
          <a:xfrm>
            <a:off x="1600200" y="5867400"/>
            <a:ext cx="6400800" cy="369332"/>
          </a:xfrm>
          <a:prstGeom prst="rect">
            <a:avLst/>
          </a:prstGeom>
          <a:noFill/>
        </p:spPr>
        <p:txBody>
          <a:bodyPr wrap="square" rtlCol="0">
            <a:spAutoFit/>
          </a:bodyPr>
          <a:lstStyle/>
          <a:p>
            <a:r>
              <a:rPr lang="en-US" dirty="0" smtClean="0">
                <a:solidFill>
                  <a:srgbClr val="0000FF"/>
                </a:solidFill>
                <a:latin typeface="Comic Sans MS"/>
                <a:cs typeface="Comic Sans MS"/>
              </a:rPr>
              <a:t>Computational optimization and validation</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2577595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53</a:t>
            </a:fld>
            <a:endParaRPr lang="da-DK" altLang="zh-CN"/>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Designing and engineering enzyme </a:t>
            </a:r>
            <a:r>
              <a:rPr lang="en-US" altLang="zh-CN" sz="2800" dirty="0" smtClean="0">
                <a:latin typeface="Comic Sans MS" pitchFamily="66" charset="0"/>
                <a:ea typeface="宋体" charset="-122"/>
              </a:rPr>
              <a:t>activity-3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228600" y="762000"/>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000" dirty="0" smtClean="0">
                <a:solidFill>
                  <a:srgbClr val="0000FF"/>
                </a:solidFill>
                <a:latin typeface="Comic Sans MS" pitchFamily="66" charset="0"/>
                <a:ea typeface="宋体" charset="-122"/>
              </a:rPr>
              <a:t>Design </a:t>
            </a:r>
            <a:r>
              <a:rPr lang="en-US" altLang="zh-CN" sz="2000" dirty="0">
                <a:solidFill>
                  <a:srgbClr val="0000FF"/>
                </a:solidFill>
                <a:latin typeface="Comic Sans MS" pitchFamily="66" charset="0"/>
                <a:ea typeface="宋体" charset="-122"/>
              </a:rPr>
              <a:t>of activated serine–containing catalytic triads with atomic-level accuracy</a:t>
            </a:r>
            <a:endParaRPr lang="da-DK" altLang="zh-CN" sz="2000" baseline="-25000" dirty="0">
              <a:solidFill>
                <a:srgbClr val="0000FF"/>
              </a:solidFill>
              <a:latin typeface="Comic Sans MS" pitchFamily="66" charset="0"/>
              <a:ea typeface="宋体" charset="-122"/>
            </a:endParaRPr>
          </a:p>
        </p:txBody>
      </p:sp>
      <p:sp>
        <p:nvSpPr>
          <p:cNvPr id="2" name="Rectangle 1"/>
          <p:cNvSpPr/>
          <p:nvPr/>
        </p:nvSpPr>
        <p:spPr>
          <a:xfrm>
            <a:off x="12458" y="6396335"/>
            <a:ext cx="9144000" cy="461665"/>
          </a:xfrm>
          <a:prstGeom prst="rect">
            <a:avLst/>
          </a:prstGeom>
        </p:spPr>
        <p:txBody>
          <a:bodyPr wrap="square">
            <a:spAutoFit/>
          </a:bodyPr>
          <a:lstStyle/>
          <a:p>
            <a:r>
              <a:rPr lang="en-US" sz="1200" dirty="0"/>
              <a:t>Design of activated serine-containing catalytic triads with atomic-level accuracy.</a:t>
            </a:r>
          </a:p>
          <a:p>
            <a:r>
              <a:rPr lang="en-US" sz="1200" dirty="0" smtClean="0"/>
              <a:t>Baker D. Nat </a:t>
            </a:r>
            <a:r>
              <a:rPr lang="en-US" sz="1200" dirty="0" err="1"/>
              <a:t>Chem</a:t>
            </a:r>
            <a:r>
              <a:rPr lang="en-US" sz="1200" dirty="0"/>
              <a:t> Biol. 2014 May;10(5):386-91. </a:t>
            </a:r>
            <a:r>
              <a:rPr lang="en-US" sz="1200" dirty="0" err="1"/>
              <a:t>doi</a:t>
            </a:r>
            <a:r>
              <a:rPr lang="en-US" sz="1200" dirty="0"/>
              <a:t>: 10.1038/nchembio.1498. </a:t>
            </a:r>
          </a:p>
        </p:txBody>
      </p:sp>
      <p:sp>
        <p:nvSpPr>
          <p:cNvPr id="7" name="TextBox 6"/>
          <p:cNvSpPr txBox="1"/>
          <p:nvPr/>
        </p:nvSpPr>
        <p:spPr>
          <a:xfrm>
            <a:off x="1676400" y="6019800"/>
            <a:ext cx="6400800" cy="369332"/>
          </a:xfrm>
          <a:prstGeom prst="rect">
            <a:avLst/>
          </a:prstGeom>
          <a:noFill/>
        </p:spPr>
        <p:txBody>
          <a:bodyPr wrap="square" rtlCol="0">
            <a:spAutoFit/>
          </a:bodyPr>
          <a:lstStyle/>
          <a:p>
            <a:r>
              <a:rPr lang="en-US" dirty="0" smtClean="0">
                <a:solidFill>
                  <a:srgbClr val="0000FF"/>
                </a:solidFill>
                <a:latin typeface="Comic Sans MS"/>
                <a:cs typeface="Comic Sans MS"/>
              </a:rPr>
              <a:t>Evolutional optimization and validation</a:t>
            </a:r>
            <a:endParaRPr lang="en-US" dirty="0">
              <a:solidFill>
                <a:srgbClr val="0000FF"/>
              </a:solidFill>
              <a:latin typeface="Comic Sans MS"/>
              <a:cs typeface="Comic Sans MS"/>
            </a:endParaRPr>
          </a:p>
        </p:txBody>
      </p:sp>
      <p:pic>
        <p:nvPicPr>
          <p:cNvPr id="3" name="Picture 2"/>
          <p:cNvPicPr>
            <a:picLocks noChangeAspect="1"/>
          </p:cNvPicPr>
          <p:nvPr/>
        </p:nvPicPr>
        <p:blipFill>
          <a:blip r:embed="rId3"/>
          <a:stretch>
            <a:fillRect/>
          </a:stretch>
        </p:blipFill>
        <p:spPr>
          <a:xfrm>
            <a:off x="914400" y="1447800"/>
            <a:ext cx="7467600" cy="4532407"/>
          </a:xfrm>
          <a:prstGeom prst="rect">
            <a:avLst/>
          </a:prstGeom>
        </p:spPr>
      </p:pic>
    </p:spTree>
    <p:extLst>
      <p:ext uri="{BB962C8B-B14F-4D97-AF65-F5344CB8AC3E}">
        <p14:creationId xmlns:p14="http://schemas.microsoft.com/office/powerpoint/2010/main" val="2465436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54</a:t>
            </a:fld>
            <a:endParaRPr lang="da-DK" altLang="zh-CN"/>
          </a:p>
        </p:txBody>
      </p:sp>
      <p:sp>
        <p:nvSpPr>
          <p:cNvPr id="52227" name="Rectangle 2"/>
          <p:cNvSpPr>
            <a:spLocks noGrp="1" noChangeArrowheads="1"/>
          </p:cNvSpPr>
          <p:nvPr>
            <p:ph type="title"/>
          </p:nvPr>
        </p:nvSpPr>
        <p:spPr>
          <a:xfrm>
            <a:off x="381000" y="152400"/>
            <a:ext cx="8229600" cy="533400"/>
          </a:xfrm>
        </p:spPr>
        <p:txBody>
          <a:bodyPr/>
          <a:lstStyle/>
          <a:p>
            <a:pPr eaLnBrk="1" hangingPunct="1"/>
            <a:r>
              <a:rPr lang="en-US" altLang="zh-CN" sz="2800" dirty="0">
                <a:latin typeface="Comic Sans MS" pitchFamily="66" charset="0"/>
                <a:ea typeface="宋体" charset="-122"/>
              </a:rPr>
              <a:t>Designing and engineering enzyme </a:t>
            </a:r>
            <a:r>
              <a:rPr lang="en-US" altLang="zh-CN" sz="2800" dirty="0" smtClean="0">
                <a:latin typeface="Comic Sans MS" pitchFamily="66" charset="0"/>
                <a:ea typeface="宋体" charset="-122"/>
              </a:rPr>
              <a:t>activity-3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228600" y="762000"/>
            <a:ext cx="8458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000" dirty="0" smtClean="0">
                <a:solidFill>
                  <a:srgbClr val="0000FF"/>
                </a:solidFill>
                <a:latin typeface="Comic Sans MS" pitchFamily="66" charset="0"/>
                <a:ea typeface="宋体" charset="-122"/>
              </a:rPr>
              <a:t>Design </a:t>
            </a:r>
            <a:r>
              <a:rPr lang="en-US" altLang="zh-CN" sz="2000" dirty="0">
                <a:solidFill>
                  <a:srgbClr val="0000FF"/>
                </a:solidFill>
                <a:latin typeface="Comic Sans MS" pitchFamily="66" charset="0"/>
                <a:ea typeface="宋体" charset="-122"/>
              </a:rPr>
              <a:t>of activated serine–containing catalytic triads with atomic-level accuracy</a:t>
            </a:r>
            <a:endParaRPr lang="da-DK" altLang="zh-CN" sz="2000" baseline="-25000" dirty="0">
              <a:solidFill>
                <a:srgbClr val="0000FF"/>
              </a:solidFill>
              <a:latin typeface="Comic Sans MS" pitchFamily="66" charset="0"/>
              <a:ea typeface="宋体" charset="-122"/>
            </a:endParaRPr>
          </a:p>
        </p:txBody>
      </p:sp>
      <p:sp>
        <p:nvSpPr>
          <p:cNvPr id="2" name="Rectangle 1"/>
          <p:cNvSpPr/>
          <p:nvPr/>
        </p:nvSpPr>
        <p:spPr>
          <a:xfrm>
            <a:off x="12458" y="6396335"/>
            <a:ext cx="9144000" cy="461665"/>
          </a:xfrm>
          <a:prstGeom prst="rect">
            <a:avLst/>
          </a:prstGeom>
        </p:spPr>
        <p:txBody>
          <a:bodyPr wrap="square">
            <a:spAutoFit/>
          </a:bodyPr>
          <a:lstStyle/>
          <a:p>
            <a:r>
              <a:rPr lang="en-US" sz="1200" dirty="0"/>
              <a:t>Design of activated serine-containing catalytic triads with atomic-level accuracy.</a:t>
            </a:r>
          </a:p>
          <a:p>
            <a:r>
              <a:rPr lang="en-US" sz="1200" dirty="0" smtClean="0"/>
              <a:t>Baker D. Nat </a:t>
            </a:r>
            <a:r>
              <a:rPr lang="en-US" sz="1200" dirty="0" err="1"/>
              <a:t>Chem</a:t>
            </a:r>
            <a:r>
              <a:rPr lang="en-US" sz="1200" dirty="0"/>
              <a:t> Biol. 2014 May;10(5):386-91. </a:t>
            </a:r>
            <a:r>
              <a:rPr lang="en-US" sz="1200" dirty="0" err="1"/>
              <a:t>doi</a:t>
            </a:r>
            <a:r>
              <a:rPr lang="en-US" sz="1200" dirty="0"/>
              <a:t>: 10.1038/nchembio.1498. </a:t>
            </a:r>
          </a:p>
        </p:txBody>
      </p:sp>
      <p:sp>
        <p:nvSpPr>
          <p:cNvPr id="7" name="TextBox 6"/>
          <p:cNvSpPr txBox="1"/>
          <p:nvPr/>
        </p:nvSpPr>
        <p:spPr>
          <a:xfrm>
            <a:off x="457200" y="2209800"/>
            <a:ext cx="1752600" cy="369332"/>
          </a:xfrm>
          <a:prstGeom prst="rect">
            <a:avLst/>
          </a:prstGeom>
          <a:noFill/>
        </p:spPr>
        <p:txBody>
          <a:bodyPr wrap="square" rtlCol="0">
            <a:spAutoFit/>
          </a:bodyPr>
          <a:lstStyle/>
          <a:p>
            <a:r>
              <a:rPr lang="en-US" dirty="0" smtClean="0">
                <a:solidFill>
                  <a:srgbClr val="0000FF"/>
                </a:solidFill>
                <a:latin typeface="Comic Sans MS"/>
                <a:cs typeface="Comic Sans MS"/>
              </a:rPr>
              <a:t>Apo-Citrate</a:t>
            </a:r>
            <a:endParaRPr lang="en-US" dirty="0">
              <a:solidFill>
                <a:srgbClr val="0000FF"/>
              </a:solidFill>
              <a:latin typeface="Comic Sans MS"/>
              <a:cs typeface="Comic Sans MS"/>
            </a:endParaRPr>
          </a:p>
        </p:txBody>
      </p:sp>
      <p:pic>
        <p:nvPicPr>
          <p:cNvPr id="4" name="Picture 3"/>
          <p:cNvPicPr>
            <a:picLocks noChangeAspect="1"/>
          </p:cNvPicPr>
          <p:nvPr/>
        </p:nvPicPr>
        <p:blipFill>
          <a:blip r:embed="rId3"/>
          <a:stretch>
            <a:fillRect/>
          </a:stretch>
        </p:blipFill>
        <p:spPr>
          <a:xfrm>
            <a:off x="2362200" y="1371600"/>
            <a:ext cx="4885234" cy="4870226"/>
          </a:xfrm>
          <a:prstGeom prst="rect">
            <a:avLst/>
          </a:prstGeom>
        </p:spPr>
      </p:pic>
      <p:sp>
        <p:nvSpPr>
          <p:cNvPr id="10" name="TextBox 9"/>
          <p:cNvSpPr txBox="1"/>
          <p:nvPr/>
        </p:nvSpPr>
        <p:spPr>
          <a:xfrm>
            <a:off x="7364557" y="2133600"/>
            <a:ext cx="1752600" cy="369332"/>
          </a:xfrm>
          <a:prstGeom prst="rect">
            <a:avLst/>
          </a:prstGeom>
          <a:noFill/>
        </p:spPr>
        <p:txBody>
          <a:bodyPr wrap="square" rtlCol="0">
            <a:spAutoFit/>
          </a:bodyPr>
          <a:lstStyle/>
          <a:p>
            <a:r>
              <a:rPr lang="en-US" dirty="0" smtClean="0">
                <a:solidFill>
                  <a:srgbClr val="0000FF"/>
                </a:solidFill>
                <a:latin typeface="Comic Sans MS"/>
                <a:cs typeface="Comic Sans MS"/>
              </a:rPr>
              <a:t>Probe-bound</a:t>
            </a:r>
            <a:endParaRPr lang="en-US" dirty="0">
              <a:solidFill>
                <a:srgbClr val="0000FF"/>
              </a:solidFill>
              <a:latin typeface="Comic Sans MS"/>
              <a:cs typeface="Comic Sans MS"/>
            </a:endParaRPr>
          </a:p>
        </p:txBody>
      </p:sp>
      <p:sp>
        <p:nvSpPr>
          <p:cNvPr id="11" name="TextBox 10"/>
          <p:cNvSpPr txBox="1"/>
          <p:nvPr/>
        </p:nvSpPr>
        <p:spPr>
          <a:xfrm>
            <a:off x="381000" y="4724400"/>
            <a:ext cx="1752600" cy="369332"/>
          </a:xfrm>
          <a:prstGeom prst="rect">
            <a:avLst/>
          </a:prstGeom>
          <a:noFill/>
        </p:spPr>
        <p:txBody>
          <a:bodyPr wrap="square" rtlCol="0">
            <a:spAutoFit/>
          </a:bodyPr>
          <a:lstStyle/>
          <a:p>
            <a:r>
              <a:rPr lang="en-US" dirty="0" smtClean="0">
                <a:solidFill>
                  <a:srgbClr val="0000FF"/>
                </a:solidFill>
                <a:latin typeface="Comic Sans MS"/>
                <a:cs typeface="Comic Sans MS"/>
              </a:rPr>
              <a:t>DFP-bound</a:t>
            </a:r>
            <a:endParaRPr lang="en-US" dirty="0">
              <a:solidFill>
                <a:srgbClr val="0000FF"/>
              </a:solidFill>
              <a:latin typeface="Comic Sans MS"/>
              <a:cs typeface="Comic Sans MS"/>
            </a:endParaRPr>
          </a:p>
        </p:txBody>
      </p:sp>
      <p:sp>
        <p:nvSpPr>
          <p:cNvPr id="13" name="TextBox 12"/>
          <p:cNvSpPr txBox="1"/>
          <p:nvPr/>
        </p:nvSpPr>
        <p:spPr>
          <a:xfrm>
            <a:off x="7086600" y="4800600"/>
            <a:ext cx="2057400" cy="369332"/>
          </a:xfrm>
          <a:prstGeom prst="rect">
            <a:avLst/>
          </a:prstGeom>
          <a:noFill/>
        </p:spPr>
        <p:txBody>
          <a:bodyPr wrap="square" rtlCol="0">
            <a:spAutoFit/>
          </a:bodyPr>
          <a:lstStyle/>
          <a:p>
            <a:r>
              <a:rPr lang="en-US" dirty="0" smtClean="0">
                <a:solidFill>
                  <a:srgbClr val="0000FF"/>
                </a:solidFill>
                <a:latin typeface="Comic Sans MS"/>
                <a:cs typeface="Comic Sans MS"/>
              </a:rPr>
              <a:t>Electron-density</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3034958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55</a:t>
            </a:fld>
            <a:endParaRPr lang="da-DK" altLang="zh-CN"/>
          </a:p>
        </p:txBody>
      </p:sp>
      <p:sp>
        <p:nvSpPr>
          <p:cNvPr id="52227" name="Rectangle 2"/>
          <p:cNvSpPr>
            <a:spLocks noGrp="1" noChangeArrowheads="1"/>
          </p:cNvSpPr>
          <p:nvPr>
            <p:ph type="title"/>
          </p:nvPr>
        </p:nvSpPr>
        <p:spPr>
          <a:xfrm>
            <a:off x="381000" y="152400"/>
            <a:ext cx="8229600" cy="8382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ligand binding affinity and  </a:t>
            </a:r>
            <a:r>
              <a:rPr lang="en-US" altLang="zh-CN" sz="2800" dirty="0">
                <a:latin typeface="Comic Sans MS" pitchFamily="66" charset="0"/>
                <a:ea typeface="宋体" charset="-122"/>
              </a:rPr>
              <a:t>selectivity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381000" y="1447800"/>
            <a:ext cx="876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Computational design methodology of DIG-binding protein</a:t>
            </a:r>
            <a:endParaRPr lang="da-DK" altLang="zh-CN" sz="2400" baseline="-25000" dirty="0">
              <a:solidFill>
                <a:srgbClr val="0000FF"/>
              </a:solidFill>
              <a:latin typeface="Comic Sans MS" pitchFamily="66" charset="0"/>
              <a:ea typeface="宋体" charset="-122"/>
            </a:endParaRPr>
          </a:p>
        </p:txBody>
      </p:sp>
      <p:pic>
        <p:nvPicPr>
          <p:cNvPr id="2" name="Picture 1"/>
          <p:cNvPicPr>
            <a:picLocks noChangeAspect="1"/>
          </p:cNvPicPr>
          <p:nvPr/>
        </p:nvPicPr>
        <p:blipFill>
          <a:blip r:embed="rId3"/>
          <a:stretch>
            <a:fillRect/>
          </a:stretch>
        </p:blipFill>
        <p:spPr>
          <a:xfrm>
            <a:off x="0" y="2209800"/>
            <a:ext cx="9144000" cy="2699288"/>
          </a:xfrm>
          <a:prstGeom prst="rect">
            <a:avLst/>
          </a:prstGeom>
        </p:spPr>
      </p:pic>
      <p:sp>
        <p:nvSpPr>
          <p:cNvPr id="3" name="Rectangle 2"/>
          <p:cNvSpPr/>
          <p:nvPr/>
        </p:nvSpPr>
        <p:spPr>
          <a:xfrm>
            <a:off x="0" y="6211669"/>
            <a:ext cx="9144000" cy="646331"/>
          </a:xfrm>
          <a:prstGeom prst="rect">
            <a:avLst/>
          </a:prstGeom>
        </p:spPr>
        <p:txBody>
          <a:bodyPr wrap="square">
            <a:spAutoFit/>
          </a:bodyPr>
          <a:lstStyle/>
          <a:p>
            <a:r>
              <a:rPr lang="en-US" sz="1200" dirty="0"/>
              <a:t>Computational design of ligand-binding proteins with high affinity and selectivity.</a:t>
            </a:r>
          </a:p>
          <a:p>
            <a:r>
              <a:rPr lang="en-US" sz="1200" dirty="0" err="1"/>
              <a:t>Tinberg</a:t>
            </a:r>
            <a:r>
              <a:rPr lang="en-US" sz="1200" dirty="0"/>
              <a:t> CE, </a:t>
            </a:r>
            <a:r>
              <a:rPr lang="en-US" sz="1200" dirty="0" err="1"/>
              <a:t>Khare</a:t>
            </a:r>
            <a:r>
              <a:rPr lang="en-US" sz="1200" dirty="0"/>
              <a:t> SD, Dou J, Doyle L, Nelson JW, </a:t>
            </a:r>
            <a:r>
              <a:rPr lang="en-US" sz="1200" dirty="0" err="1"/>
              <a:t>Schena</a:t>
            </a:r>
            <a:r>
              <a:rPr lang="en-US" sz="1200" dirty="0"/>
              <a:t> A, Jankowski W, </a:t>
            </a:r>
            <a:r>
              <a:rPr lang="en-US" sz="1200" dirty="0" err="1"/>
              <a:t>Kalodimos</a:t>
            </a:r>
            <a:r>
              <a:rPr lang="en-US" sz="1200" dirty="0"/>
              <a:t> CG, </a:t>
            </a:r>
            <a:r>
              <a:rPr lang="en-US" sz="1200" dirty="0" err="1"/>
              <a:t>Johnsson</a:t>
            </a:r>
            <a:r>
              <a:rPr lang="en-US" sz="1200" dirty="0"/>
              <a:t> K, Stoddard BL, Baker D.</a:t>
            </a:r>
          </a:p>
          <a:p>
            <a:r>
              <a:rPr lang="en-US" sz="1200" dirty="0"/>
              <a:t>Nature. 2013 Sep 12;501(7466):212-6. </a:t>
            </a:r>
            <a:r>
              <a:rPr lang="en-US" sz="1200" dirty="0" err="1"/>
              <a:t>doi</a:t>
            </a:r>
            <a:r>
              <a:rPr lang="en-US" sz="1200" dirty="0"/>
              <a:t>: 10.1038/nature12443. </a:t>
            </a:r>
            <a:r>
              <a:rPr lang="en-US" sz="1200" dirty="0" err="1"/>
              <a:t>Epub</a:t>
            </a:r>
            <a:r>
              <a:rPr lang="en-US" sz="1200" dirty="0"/>
              <a:t> 2013 Sep 4.</a:t>
            </a:r>
          </a:p>
        </p:txBody>
      </p:sp>
    </p:spTree>
    <p:extLst>
      <p:ext uri="{BB962C8B-B14F-4D97-AF65-F5344CB8AC3E}">
        <p14:creationId xmlns:p14="http://schemas.microsoft.com/office/powerpoint/2010/main" val="2791736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56</a:t>
            </a:fld>
            <a:endParaRPr lang="da-DK" altLang="zh-CN"/>
          </a:p>
        </p:txBody>
      </p:sp>
      <p:sp>
        <p:nvSpPr>
          <p:cNvPr id="52227" name="Rectangle 2"/>
          <p:cNvSpPr>
            <a:spLocks noGrp="1" noChangeArrowheads="1"/>
          </p:cNvSpPr>
          <p:nvPr>
            <p:ph type="title"/>
          </p:nvPr>
        </p:nvSpPr>
        <p:spPr>
          <a:xfrm>
            <a:off x="381000" y="152400"/>
            <a:ext cx="8229600" cy="8382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ligand binding affinity and  </a:t>
            </a:r>
            <a:r>
              <a:rPr lang="en-US" altLang="zh-CN" sz="2800" dirty="0">
                <a:latin typeface="Comic Sans MS" pitchFamily="66" charset="0"/>
                <a:ea typeface="宋体" charset="-122"/>
              </a:rPr>
              <a:t>selectivity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0" y="144780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Computational design combined with experimental mutagenesis</a:t>
            </a:r>
            <a:endParaRPr lang="da-DK" altLang="zh-CN" sz="2400" baseline="-25000" dirty="0">
              <a:solidFill>
                <a:srgbClr val="0000FF"/>
              </a:solidFill>
              <a:latin typeface="Comic Sans MS" pitchFamily="66" charset="0"/>
              <a:ea typeface="宋体" charset="-122"/>
            </a:endParaRPr>
          </a:p>
        </p:txBody>
      </p:sp>
      <p:pic>
        <p:nvPicPr>
          <p:cNvPr id="3" name="Picture 2"/>
          <p:cNvPicPr>
            <a:picLocks noChangeAspect="1"/>
          </p:cNvPicPr>
          <p:nvPr/>
        </p:nvPicPr>
        <p:blipFill>
          <a:blip r:embed="rId3"/>
          <a:stretch>
            <a:fillRect/>
          </a:stretch>
        </p:blipFill>
        <p:spPr>
          <a:xfrm>
            <a:off x="0" y="2362200"/>
            <a:ext cx="9144000" cy="2111178"/>
          </a:xfrm>
          <a:prstGeom prst="rect">
            <a:avLst/>
          </a:prstGeom>
        </p:spPr>
      </p:pic>
      <p:sp>
        <p:nvSpPr>
          <p:cNvPr id="4" name="TextBox 3"/>
          <p:cNvSpPr txBox="1"/>
          <p:nvPr/>
        </p:nvSpPr>
        <p:spPr>
          <a:xfrm>
            <a:off x="381000" y="5105400"/>
            <a:ext cx="3907290" cy="923330"/>
          </a:xfrm>
          <a:prstGeom prst="rect">
            <a:avLst/>
          </a:prstGeom>
          <a:noFill/>
        </p:spPr>
        <p:txBody>
          <a:bodyPr wrap="none" rtlCol="0">
            <a:spAutoFit/>
          </a:bodyPr>
          <a:lstStyle/>
          <a:p>
            <a:r>
              <a:rPr lang="en-US" dirty="0" smtClean="0">
                <a:solidFill>
                  <a:srgbClr val="FF3300"/>
                </a:solidFill>
                <a:latin typeface="Comic Sans MS"/>
                <a:cs typeface="Comic Sans MS"/>
              </a:rPr>
              <a:t>Saturated mutagenesis</a:t>
            </a:r>
          </a:p>
          <a:p>
            <a:r>
              <a:rPr lang="en-US" dirty="0" smtClean="0">
                <a:solidFill>
                  <a:srgbClr val="FF3300"/>
                </a:solidFill>
                <a:latin typeface="Comic Sans MS"/>
                <a:cs typeface="Comic Sans MS"/>
              </a:rPr>
              <a:t>Yeast surface display &amp; FACS</a:t>
            </a:r>
          </a:p>
          <a:p>
            <a:r>
              <a:rPr lang="en-US" dirty="0" smtClean="0">
                <a:solidFill>
                  <a:srgbClr val="FF3300"/>
                </a:solidFill>
                <a:latin typeface="Comic Sans MS"/>
                <a:cs typeface="Comic Sans MS"/>
              </a:rPr>
              <a:t>Doped oligonucleotide mutagenesis</a:t>
            </a:r>
            <a:endParaRPr lang="en-US" dirty="0">
              <a:solidFill>
                <a:srgbClr val="FF3300"/>
              </a:solidFill>
              <a:latin typeface="Comic Sans MS"/>
              <a:cs typeface="Comic Sans MS"/>
            </a:endParaRPr>
          </a:p>
        </p:txBody>
      </p:sp>
      <p:sp>
        <p:nvSpPr>
          <p:cNvPr id="9" name="Rectangle 8"/>
          <p:cNvSpPr/>
          <p:nvPr/>
        </p:nvSpPr>
        <p:spPr>
          <a:xfrm>
            <a:off x="0" y="6211669"/>
            <a:ext cx="9144000" cy="646331"/>
          </a:xfrm>
          <a:prstGeom prst="rect">
            <a:avLst/>
          </a:prstGeom>
        </p:spPr>
        <p:txBody>
          <a:bodyPr wrap="square">
            <a:spAutoFit/>
          </a:bodyPr>
          <a:lstStyle/>
          <a:p>
            <a:r>
              <a:rPr lang="en-US" sz="1200" dirty="0"/>
              <a:t>Computational design of ligand-binding proteins with high affinity and selectivity.</a:t>
            </a:r>
          </a:p>
          <a:p>
            <a:r>
              <a:rPr lang="en-US" sz="1200" dirty="0" err="1"/>
              <a:t>Tinberg</a:t>
            </a:r>
            <a:r>
              <a:rPr lang="en-US" sz="1200" dirty="0"/>
              <a:t> CE, </a:t>
            </a:r>
            <a:r>
              <a:rPr lang="en-US" sz="1200" dirty="0" err="1"/>
              <a:t>Khare</a:t>
            </a:r>
            <a:r>
              <a:rPr lang="en-US" sz="1200" dirty="0"/>
              <a:t> SD, Dou J, Doyle L, Nelson JW, </a:t>
            </a:r>
            <a:r>
              <a:rPr lang="en-US" sz="1200" dirty="0" err="1"/>
              <a:t>Schena</a:t>
            </a:r>
            <a:r>
              <a:rPr lang="en-US" sz="1200" dirty="0"/>
              <a:t> A, Jankowski W, </a:t>
            </a:r>
            <a:r>
              <a:rPr lang="en-US" sz="1200" dirty="0" err="1"/>
              <a:t>Kalodimos</a:t>
            </a:r>
            <a:r>
              <a:rPr lang="en-US" sz="1200" dirty="0"/>
              <a:t> CG, </a:t>
            </a:r>
            <a:r>
              <a:rPr lang="en-US" sz="1200" dirty="0" err="1"/>
              <a:t>Johnsson</a:t>
            </a:r>
            <a:r>
              <a:rPr lang="en-US" sz="1200" dirty="0"/>
              <a:t> K, Stoddard BL, Baker D.</a:t>
            </a:r>
          </a:p>
          <a:p>
            <a:r>
              <a:rPr lang="en-US" sz="1200" dirty="0"/>
              <a:t>Nature. 2013 Sep 12;501(7466):212-6. </a:t>
            </a:r>
            <a:r>
              <a:rPr lang="en-US" sz="1200" dirty="0" err="1"/>
              <a:t>doi</a:t>
            </a:r>
            <a:r>
              <a:rPr lang="en-US" sz="1200" dirty="0"/>
              <a:t>: 10.1038/nature12443. </a:t>
            </a:r>
            <a:r>
              <a:rPr lang="en-US" sz="1200" dirty="0" err="1"/>
              <a:t>Epub</a:t>
            </a:r>
            <a:r>
              <a:rPr lang="en-US" sz="1200" dirty="0"/>
              <a:t> 2013 Sep 4.</a:t>
            </a:r>
          </a:p>
        </p:txBody>
      </p:sp>
      <p:sp>
        <p:nvSpPr>
          <p:cNvPr id="5" name="TextBox 4"/>
          <p:cNvSpPr txBox="1"/>
          <p:nvPr/>
        </p:nvSpPr>
        <p:spPr>
          <a:xfrm>
            <a:off x="6705600" y="4343400"/>
            <a:ext cx="2438400" cy="1477328"/>
          </a:xfrm>
          <a:prstGeom prst="rect">
            <a:avLst/>
          </a:prstGeom>
          <a:noFill/>
        </p:spPr>
        <p:txBody>
          <a:bodyPr wrap="square" rtlCol="0">
            <a:spAutoFit/>
          </a:bodyPr>
          <a:lstStyle/>
          <a:p>
            <a:r>
              <a:rPr lang="en-US" dirty="0" smtClean="0">
                <a:solidFill>
                  <a:srgbClr val="0000FF"/>
                </a:solidFill>
                <a:latin typeface="Comic Sans MS"/>
                <a:cs typeface="Comic Sans MS"/>
              </a:rPr>
              <a:t>Mutations identified during maturation (Blue for 10.1, orange for 10.2 and green for 10.3)</a:t>
            </a:r>
            <a:endParaRPr lang="en-US" dirty="0">
              <a:solidFill>
                <a:srgbClr val="0000FF"/>
              </a:solidFill>
              <a:latin typeface="Comic Sans MS"/>
              <a:cs typeface="Comic Sans MS"/>
            </a:endParaRPr>
          </a:p>
        </p:txBody>
      </p:sp>
      <p:sp>
        <p:nvSpPr>
          <p:cNvPr id="6" name="TextBox 5"/>
          <p:cNvSpPr txBox="1"/>
          <p:nvPr/>
        </p:nvSpPr>
        <p:spPr>
          <a:xfrm>
            <a:off x="2743200" y="4343400"/>
            <a:ext cx="3761667" cy="369332"/>
          </a:xfrm>
          <a:prstGeom prst="rect">
            <a:avLst/>
          </a:prstGeom>
          <a:noFill/>
        </p:spPr>
        <p:txBody>
          <a:bodyPr wrap="none" rtlCol="0">
            <a:spAutoFit/>
          </a:bodyPr>
          <a:lstStyle/>
          <a:p>
            <a:r>
              <a:rPr lang="en-US" dirty="0" smtClean="0">
                <a:solidFill>
                  <a:srgbClr val="0000FF"/>
                </a:solidFill>
                <a:latin typeface="Comic Sans MS"/>
                <a:cs typeface="Comic Sans MS"/>
              </a:rPr>
              <a:t>Dissociation constants of designs</a:t>
            </a:r>
            <a:endParaRPr lang="en-US" dirty="0">
              <a:solidFill>
                <a:srgbClr val="0000FF"/>
              </a:solidFill>
              <a:latin typeface="Comic Sans MS"/>
              <a:cs typeface="Comic Sans MS"/>
            </a:endParaRPr>
          </a:p>
        </p:txBody>
      </p:sp>
      <p:sp>
        <p:nvSpPr>
          <p:cNvPr id="7" name="TextBox 6"/>
          <p:cNvSpPr txBox="1"/>
          <p:nvPr/>
        </p:nvSpPr>
        <p:spPr>
          <a:xfrm>
            <a:off x="0" y="4572000"/>
            <a:ext cx="4016056" cy="369332"/>
          </a:xfrm>
          <a:prstGeom prst="rect">
            <a:avLst/>
          </a:prstGeom>
          <a:noFill/>
        </p:spPr>
        <p:txBody>
          <a:bodyPr wrap="none" rtlCol="0">
            <a:spAutoFit/>
          </a:bodyPr>
          <a:lstStyle/>
          <a:p>
            <a:r>
              <a:rPr lang="en-US" dirty="0" smtClean="0">
                <a:solidFill>
                  <a:srgbClr val="0000FF"/>
                </a:solidFill>
                <a:latin typeface="Comic Sans MS"/>
                <a:cs typeface="Comic Sans MS"/>
              </a:rPr>
              <a:t>Equilibrium fluorescence anisotropy</a:t>
            </a:r>
            <a:endParaRPr lang="en-US" dirty="0">
              <a:solidFill>
                <a:srgbClr val="0000FF"/>
              </a:solidFill>
              <a:latin typeface="Comic Sans MS"/>
              <a:cs typeface="Comic Sans MS"/>
            </a:endParaRPr>
          </a:p>
        </p:txBody>
      </p:sp>
      <p:sp>
        <p:nvSpPr>
          <p:cNvPr id="8" name="TextBox 7"/>
          <p:cNvSpPr txBox="1"/>
          <p:nvPr/>
        </p:nvSpPr>
        <p:spPr>
          <a:xfrm>
            <a:off x="838200" y="2590800"/>
            <a:ext cx="879079" cy="369332"/>
          </a:xfrm>
          <a:prstGeom prst="rect">
            <a:avLst/>
          </a:prstGeom>
          <a:noFill/>
        </p:spPr>
        <p:txBody>
          <a:bodyPr wrap="none" rtlCol="0">
            <a:spAutoFit/>
          </a:bodyPr>
          <a:lstStyle/>
          <a:p>
            <a:r>
              <a:rPr lang="en-US" dirty="0" smtClean="0">
                <a:solidFill>
                  <a:srgbClr val="0000FF"/>
                </a:solidFill>
                <a:latin typeface="Comic Sans MS"/>
                <a:cs typeface="Comic Sans MS"/>
              </a:rPr>
              <a:t>DIG10</a:t>
            </a:r>
            <a:endParaRPr lang="en-US" dirty="0">
              <a:solidFill>
                <a:srgbClr val="0000FF"/>
              </a:solidFill>
              <a:latin typeface="Comic Sans MS"/>
              <a:cs typeface="Comic Sans MS"/>
            </a:endParaRPr>
          </a:p>
        </p:txBody>
      </p:sp>
      <p:sp>
        <p:nvSpPr>
          <p:cNvPr id="10" name="TextBox 9"/>
          <p:cNvSpPr txBox="1"/>
          <p:nvPr/>
        </p:nvSpPr>
        <p:spPr>
          <a:xfrm>
            <a:off x="1752600" y="2286000"/>
            <a:ext cx="723425" cy="369332"/>
          </a:xfrm>
          <a:prstGeom prst="rect">
            <a:avLst/>
          </a:prstGeom>
          <a:noFill/>
        </p:spPr>
        <p:txBody>
          <a:bodyPr wrap="none" rtlCol="0">
            <a:spAutoFit/>
          </a:bodyPr>
          <a:lstStyle/>
          <a:p>
            <a:r>
              <a:rPr lang="en-US" dirty="0" smtClean="0">
                <a:solidFill>
                  <a:srgbClr val="34F9FF"/>
                </a:solidFill>
              </a:rPr>
              <a:t>DIG5</a:t>
            </a:r>
            <a:endParaRPr lang="en-US" dirty="0">
              <a:solidFill>
                <a:srgbClr val="34F9FF"/>
              </a:solidFill>
            </a:endParaRPr>
          </a:p>
        </p:txBody>
      </p:sp>
      <p:sp>
        <p:nvSpPr>
          <p:cNvPr id="11" name="TextBox 10"/>
          <p:cNvSpPr txBox="1"/>
          <p:nvPr/>
        </p:nvSpPr>
        <p:spPr>
          <a:xfrm>
            <a:off x="1981200" y="3048000"/>
            <a:ext cx="659067" cy="369332"/>
          </a:xfrm>
          <a:prstGeom prst="rect">
            <a:avLst/>
          </a:prstGeom>
          <a:noFill/>
        </p:spPr>
        <p:txBody>
          <a:bodyPr wrap="none" rtlCol="0">
            <a:spAutoFit/>
          </a:bodyPr>
          <a:lstStyle/>
          <a:p>
            <a:r>
              <a:rPr lang="en-US" dirty="0" smtClean="0">
                <a:solidFill>
                  <a:srgbClr val="FF3300"/>
                </a:solidFill>
                <a:latin typeface="Comic Sans MS"/>
                <a:cs typeface="Comic Sans MS"/>
              </a:rPr>
              <a:t>BSA</a:t>
            </a:r>
            <a:endParaRPr lang="en-US" dirty="0">
              <a:solidFill>
                <a:srgbClr val="FF3300"/>
              </a:solidFill>
              <a:latin typeface="Comic Sans MS"/>
              <a:cs typeface="Comic Sans MS"/>
            </a:endParaRPr>
          </a:p>
        </p:txBody>
      </p:sp>
      <p:sp>
        <p:nvSpPr>
          <p:cNvPr id="12" name="TextBox 11"/>
          <p:cNvSpPr txBox="1"/>
          <p:nvPr/>
        </p:nvSpPr>
        <p:spPr>
          <a:xfrm>
            <a:off x="1828800" y="3581400"/>
            <a:ext cx="1136286" cy="369332"/>
          </a:xfrm>
          <a:prstGeom prst="rect">
            <a:avLst/>
          </a:prstGeom>
          <a:noFill/>
        </p:spPr>
        <p:txBody>
          <a:bodyPr wrap="none" rtlCol="0">
            <a:spAutoFit/>
          </a:bodyPr>
          <a:lstStyle/>
          <a:p>
            <a:r>
              <a:rPr lang="en-US" dirty="0" smtClean="0">
                <a:latin typeface="Comic Sans MS"/>
                <a:cs typeface="Comic Sans MS"/>
              </a:rPr>
              <a:t>Scaffold</a:t>
            </a:r>
            <a:endParaRPr lang="en-US" dirty="0">
              <a:latin typeface="Comic Sans MS"/>
              <a:cs typeface="Comic Sans MS"/>
            </a:endParaRPr>
          </a:p>
        </p:txBody>
      </p:sp>
    </p:spTree>
    <p:extLst>
      <p:ext uri="{BB962C8B-B14F-4D97-AF65-F5344CB8AC3E}">
        <p14:creationId xmlns:p14="http://schemas.microsoft.com/office/powerpoint/2010/main" val="3165899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57</a:t>
            </a:fld>
            <a:endParaRPr lang="da-DK" altLang="zh-CN"/>
          </a:p>
        </p:txBody>
      </p:sp>
      <p:sp>
        <p:nvSpPr>
          <p:cNvPr id="52227" name="Rectangle 2"/>
          <p:cNvSpPr>
            <a:spLocks noGrp="1" noChangeArrowheads="1"/>
          </p:cNvSpPr>
          <p:nvPr>
            <p:ph type="title"/>
          </p:nvPr>
        </p:nvSpPr>
        <p:spPr>
          <a:xfrm>
            <a:off x="381000" y="152400"/>
            <a:ext cx="8229600" cy="8382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ligand binding affinity and  </a:t>
            </a:r>
            <a:r>
              <a:rPr lang="en-US" altLang="zh-CN" sz="2800" dirty="0">
                <a:latin typeface="Comic Sans MS" pitchFamily="66" charset="0"/>
                <a:ea typeface="宋体" charset="-122"/>
              </a:rPr>
              <a:t>selectivity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304800" y="3276600"/>
            <a:ext cx="1676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Structure validation  </a:t>
            </a:r>
            <a:endParaRPr lang="da-DK" altLang="zh-CN" sz="2400" baseline="-25000" dirty="0">
              <a:solidFill>
                <a:srgbClr val="0000FF"/>
              </a:solidFill>
              <a:latin typeface="Comic Sans MS" pitchFamily="66" charset="0"/>
              <a:ea typeface="宋体" charset="-122"/>
            </a:endParaRPr>
          </a:p>
        </p:txBody>
      </p:sp>
      <p:pic>
        <p:nvPicPr>
          <p:cNvPr id="2" name="Picture 1"/>
          <p:cNvPicPr>
            <a:picLocks noChangeAspect="1"/>
          </p:cNvPicPr>
          <p:nvPr/>
        </p:nvPicPr>
        <p:blipFill>
          <a:blip r:embed="rId3"/>
          <a:stretch>
            <a:fillRect/>
          </a:stretch>
        </p:blipFill>
        <p:spPr>
          <a:xfrm>
            <a:off x="2743200" y="990600"/>
            <a:ext cx="5154246" cy="5313187"/>
          </a:xfrm>
          <a:prstGeom prst="rect">
            <a:avLst/>
          </a:prstGeom>
        </p:spPr>
      </p:pic>
      <p:sp>
        <p:nvSpPr>
          <p:cNvPr id="9" name="Rectangle 8"/>
          <p:cNvSpPr/>
          <p:nvPr/>
        </p:nvSpPr>
        <p:spPr>
          <a:xfrm>
            <a:off x="0" y="6211669"/>
            <a:ext cx="9144000" cy="646331"/>
          </a:xfrm>
          <a:prstGeom prst="rect">
            <a:avLst/>
          </a:prstGeom>
        </p:spPr>
        <p:txBody>
          <a:bodyPr wrap="square">
            <a:spAutoFit/>
          </a:bodyPr>
          <a:lstStyle/>
          <a:p>
            <a:r>
              <a:rPr lang="en-US" sz="1200" dirty="0"/>
              <a:t>Computational design of ligand-binding proteins with high affinity and selectivity.</a:t>
            </a:r>
          </a:p>
          <a:p>
            <a:r>
              <a:rPr lang="en-US" sz="1200" dirty="0" err="1"/>
              <a:t>Tinberg</a:t>
            </a:r>
            <a:r>
              <a:rPr lang="en-US" sz="1200" dirty="0"/>
              <a:t> CE, </a:t>
            </a:r>
            <a:r>
              <a:rPr lang="en-US" sz="1200" dirty="0" err="1"/>
              <a:t>Khare</a:t>
            </a:r>
            <a:r>
              <a:rPr lang="en-US" sz="1200" dirty="0"/>
              <a:t> SD, Dou J, Doyle L, Nelson JW, </a:t>
            </a:r>
            <a:r>
              <a:rPr lang="en-US" sz="1200" dirty="0" err="1"/>
              <a:t>Schena</a:t>
            </a:r>
            <a:r>
              <a:rPr lang="en-US" sz="1200" dirty="0"/>
              <a:t> A, Jankowski W, </a:t>
            </a:r>
            <a:r>
              <a:rPr lang="en-US" sz="1200" dirty="0" err="1"/>
              <a:t>Kalodimos</a:t>
            </a:r>
            <a:r>
              <a:rPr lang="en-US" sz="1200" dirty="0"/>
              <a:t> CG, </a:t>
            </a:r>
            <a:r>
              <a:rPr lang="en-US" sz="1200" dirty="0" err="1"/>
              <a:t>Johnsson</a:t>
            </a:r>
            <a:r>
              <a:rPr lang="en-US" sz="1200" dirty="0"/>
              <a:t> K, Stoddard BL, Baker D.</a:t>
            </a:r>
          </a:p>
          <a:p>
            <a:r>
              <a:rPr lang="en-US" sz="1200" dirty="0"/>
              <a:t>Nature. 2013 Sep 12;501(7466):212-6. </a:t>
            </a:r>
            <a:r>
              <a:rPr lang="en-US" sz="1200" dirty="0" err="1"/>
              <a:t>doi</a:t>
            </a:r>
            <a:r>
              <a:rPr lang="en-US" sz="1200" dirty="0"/>
              <a:t>: 10.1038/nature12443. </a:t>
            </a:r>
            <a:r>
              <a:rPr lang="en-US" sz="1200" dirty="0" err="1"/>
              <a:t>Epub</a:t>
            </a:r>
            <a:r>
              <a:rPr lang="en-US" sz="1200" dirty="0"/>
              <a:t> 2013 Sep 4.</a:t>
            </a:r>
          </a:p>
        </p:txBody>
      </p:sp>
      <p:sp>
        <p:nvSpPr>
          <p:cNvPr id="5" name="TextBox 4"/>
          <p:cNvSpPr txBox="1"/>
          <p:nvPr/>
        </p:nvSpPr>
        <p:spPr>
          <a:xfrm>
            <a:off x="228600" y="1828800"/>
            <a:ext cx="2560842" cy="369332"/>
          </a:xfrm>
          <a:prstGeom prst="rect">
            <a:avLst/>
          </a:prstGeom>
          <a:noFill/>
        </p:spPr>
        <p:txBody>
          <a:bodyPr wrap="none" rtlCol="0">
            <a:spAutoFit/>
          </a:bodyPr>
          <a:lstStyle/>
          <a:p>
            <a:r>
              <a:rPr lang="en-US" dirty="0" smtClean="0">
                <a:solidFill>
                  <a:srgbClr val="0000FF"/>
                </a:solidFill>
                <a:latin typeface="Comic Sans MS"/>
                <a:cs typeface="Comic Sans MS"/>
              </a:rPr>
              <a:t>DIG10.2-DIG complex</a:t>
            </a:r>
            <a:endParaRPr lang="en-US" dirty="0">
              <a:solidFill>
                <a:srgbClr val="0000FF"/>
              </a:solidFill>
              <a:latin typeface="Comic Sans MS"/>
              <a:cs typeface="Comic Sans MS"/>
            </a:endParaRPr>
          </a:p>
        </p:txBody>
      </p:sp>
      <p:sp>
        <p:nvSpPr>
          <p:cNvPr id="6" name="TextBox 5"/>
          <p:cNvSpPr txBox="1"/>
          <p:nvPr/>
        </p:nvSpPr>
        <p:spPr>
          <a:xfrm>
            <a:off x="5009" y="4953000"/>
            <a:ext cx="3461066" cy="369332"/>
          </a:xfrm>
          <a:prstGeom prst="rect">
            <a:avLst/>
          </a:prstGeom>
          <a:noFill/>
        </p:spPr>
        <p:txBody>
          <a:bodyPr wrap="none" rtlCol="0">
            <a:spAutoFit/>
          </a:bodyPr>
          <a:lstStyle/>
          <a:p>
            <a:r>
              <a:rPr lang="en-US" dirty="0" smtClean="0">
                <a:solidFill>
                  <a:srgbClr val="0000FF"/>
                </a:solidFill>
                <a:latin typeface="Comic Sans MS"/>
                <a:cs typeface="Comic Sans MS"/>
              </a:rPr>
              <a:t>Comparison with model (grey)</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1691677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58</a:t>
            </a:fld>
            <a:endParaRPr lang="da-DK" altLang="zh-CN"/>
          </a:p>
        </p:txBody>
      </p:sp>
      <p:sp>
        <p:nvSpPr>
          <p:cNvPr id="52227" name="Rectangle 2"/>
          <p:cNvSpPr>
            <a:spLocks noGrp="1" noChangeArrowheads="1"/>
          </p:cNvSpPr>
          <p:nvPr>
            <p:ph type="title"/>
          </p:nvPr>
        </p:nvSpPr>
        <p:spPr>
          <a:xfrm>
            <a:off x="381000" y="152400"/>
            <a:ext cx="8229600" cy="8382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ligand binding affinity and  </a:t>
            </a:r>
            <a:r>
              <a:rPr lang="en-US" altLang="zh-CN" sz="2800" dirty="0">
                <a:latin typeface="Comic Sans MS" pitchFamily="66" charset="0"/>
                <a:ea typeface="宋体" charset="-122"/>
              </a:rPr>
              <a:t>selectivity </a:t>
            </a:r>
            <a:endParaRPr lang="da-DK" altLang="zh-CN" sz="2800" dirty="0" smtClean="0">
              <a:latin typeface="Comic Sans MS" pitchFamily="66" charset="0"/>
              <a:ea typeface="宋体" charset="-122"/>
            </a:endParaRPr>
          </a:p>
        </p:txBody>
      </p:sp>
      <p:sp>
        <p:nvSpPr>
          <p:cNvPr id="52228" name="Text Box 3"/>
          <p:cNvSpPr txBox="1">
            <a:spLocks noChangeArrowheads="1"/>
          </p:cNvSpPr>
          <p:nvPr/>
        </p:nvSpPr>
        <p:spPr bwMode="auto">
          <a:xfrm>
            <a:off x="609600" y="1524000"/>
            <a:ext cx="807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CN" altLang="zh-CN" sz="2000">
              <a:latin typeface="Comic Sans MS" pitchFamily="66" charset="0"/>
              <a:ea typeface="宋体" charset="-122"/>
            </a:endParaRPr>
          </a:p>
        </p:txBody>
      </p:sp>
      <p:sp>
        <p:nvSpPr>
          <p:cNvPr id="52229" name="Text Box 4"/>
          <p:cNvSpPr txBox="1">
            <a:spLocks noChangeArrowheads="1"/>
          </p:cNvSpPr>
          <p:nvPr/>
        </p:nvSpPr>
        <p:spPr bwMode="auto">
          <a:xfrm>
            <a:off x="533400" y="4495800"/>
            <a:ext cx="3581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Binding selectivity among different ligands</a:t>
            </a:r>
            <a:endParaRPr lang="da-DK" altLang="zh-CN" sz="2400" baseline="-25000" dirty="0">
              <a:solidFill>
                <a:srgbClr val="0000FF"/>
              </a:solidFill>
              <a:latin typeface="Comic Sans MS" pitchFamily="66" charset="0"/>
              <a:ea typeface="宋体" charset="-122"/>
            </a:endParaRPr>
          </a:p>
        </p:txBody>
      </p:sp>
      <p:pic>
        <p:nvPicPr>
          <p:cNvPr id="3" name="Picture 2"/>
          <p:cNvPicPr>
            <a:picLocks noChangeAspect="1"/>
          </p:cNvPicPr>
          <p:nvPr/>
        </p:nvPicPr>
        <p:blipFill rotWithShape="1">
          <a:blip r:embed="rId3"/>
          <a:srcRect b="64225"/>
          <a:stretch/>
        </p:blipFill>
        <p:spPr>
          <a:xfrm>
            <a:off x="0" y="1490082"/>
            <a:ext cx="4572000" cy="2411188"/>
          </a:xfrm>
          <a:prstGeom prst="rect">
            <a:avLst/>
          </a:prstGeom>
        </p:spPr>
      </p:pic>
      <p:pic>
        <p:nvPicPr>
          <p:cNvPr id="4" name="Picture 3"/>
          <p:cNvPicPr>
            <a:picLocks noChangeAspect="1"/>
          </p:cNvPicPr>
          <p:nvPr/>
        </p:nvPicPr>
        <p:blipFill rotWithShape="1">
          <a:blip r:embed="rId3"/>
          <a:srcRect t="35236"/>
          <a:stretch/>
        </p:blipFill>
        <p:spPr>
          <a:xfrm>
            <a:off x="4491830" y="1447800"/>
            <a:ext cx="4652170" cy="4441518"/>
          </a:xfrm>
          <a:prstGeom prst="rect">
            <a:avLst/>
          </a:prstGeom>
        </p:spPr>
      </p:pic>
      <p:sp>
        <p:nvSpPr>
          <p:cNvPr id="9" name="Rectangle 8"/>
          <p:cNvSpPr/>
          <p:nvPr/>
        </p:nvSpPr>
        <p:spPr>
          <a:xfrm>
            <a:off x="0" y="6211669"/>
            <a:ext cx="9144000" cy="646331"/>
          </a:xfrm>
          <a:prstGeom prst="rect">
            <a:avLst/>
          </a:prstGeom>
        </p:spPr>
        <p:txBody>
          <a:bodyPr wrap="square">
            <a:spAutoFit/>
          </a:bodyPr>
          <a:lstStyle/>
          <a:p>
            <a:r>
              <a:rPr lang="en-US" sz="1200" dirty="0"/>
              <a:t>Computational design of ligand-binding proteins with high affinity and selectivity.</a:t>
            </a:r>
          </a:p>
          <a:p>
            <a:r>
              <a:rPr lang="en-US" sz="1200" dirty="0" err="1"/>
              <a:t>Tinberg</a:t>
            </a:r>
            <a:r>
              <a:rPr lang="en-US" sz="1200" dirty="0"/>
              <a:t> CE, </a:t>
            </a:r>
            <a:r>
              <a:rPr lang="en-US" sz="1200" dirty="0" err="1"/>
              <a:t>Khare</a:t>
            </a:r>
            <a:r>
              <a:rPr lang="en-US" sz="1200" dirty="0"/>
              <a:t> SD, Dou J, Doyle L, Nelson JW, </a:t>
            </a:r>
            <a:r>
              <a:rPr lang="en-US" sz="1200" dirty="0" err="1"/>
              <a:t>Schena</a:t>
            </a:r>
            <a:r>
              <a:rPr lang="en-US" sz="1200" dirty="0"/>
              <a:t> A, Jankowski W, </a:t>
            </a:r>
            <a:r>
              <a:rPr lang="en-US" sz="1200" dirty="0" err="1"/>
              <a:t>Kalodimos</a:t>
            </a:r>
            <a:r>
              <a:rPr lang="en-US" sz="1200" dirty="0"/>
              <a:t> CG, </a:t>
            </a:r>
            <a:r>
              <a:rPr lang="en-US" sz="1200" dirty="0" err="1"/>
              <a:t>Johnsson</a:t>
            </a:r>
            <a:r>
              <a:rPr lang="en-US" sz="1200" dirty="0"/>
              <a:t> K, Stoddard BL, Baker D.</a:t>
            </a:r>
          </a:p>
          <a:p>
            <a:r>
              <a:rPr lang="en-US" sz="1200" dirty="0"/>
              <a:t>Nature. 2013 Sep 12;501(7466):212-6. </a:t>
            </a:r>
            <a:r>
              <a:rPr lang="en-US" sz="1200" dirty="0" err="1"/>
              <a:t>doi</a:t>
            </a:r>
            <a:r>
              <a:rPr lang="en-US" sz="1200" dirty="0"/>
              <a:t>: 10.1038/nature12443. </a:t>
            </a:r>
            <a:r>
              <a:rPr lang="en-US" sz="1200" dirty="0" err="1"/>
              <a:t>Epub</a:t>
            </a:r>
            <a:r>
              <a:rPr lang="en-US" sz="1200" dirty="0"/>
              <a:t> 2013 Sep 4.</a:t>
            </a:r>
          </a:p>
        </p:txBody>
      </p:sp>
    </p:spTree>
    <p:extLst>
      <p:ext uri="{BB962C8B-B14F-4D97-AF65-F5344CB8AC3E}">
        <p14:creationId xmlns:p14="http://schemas.microsoft.com/office/powerpoint/2010/main" val="3748084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59</a:t>
            </a:fld>
            <a:endParaRPr lang="da-DK" altLang="zh-CN"/>
          </a:p>
        </p:txBody>
      </p:sp>
      <p:sp>
        <p:nvSpPr>
          <p:cNvPr id="52227" name="Rectangle 2"/>
          <p:cNvSpPr>
            <a:spLocks noGrp="1" noChangeArrowheads="1"/>
          </p:cNvSpPr>
          <p:nvPr>
            <p:ph type="title"/>
          </p:nvPr>
        </p:nvSpPr>
        <p:spPr>
          <a:xfrm>
            <a:off x="381000" y="152400"/>
            <a:ext cx="8229600" cy="8382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enzyme stability and selectivity </a:t>
            </a:r>
            <a:endParaRPr lang="da-DK" altLang="zh-CN" sz="2800" dirty="0" smtClean="0">
              <a:latin typeface="Comic Sans MS" pitchFamily="66" charset="0"/>
              <a:ea typeface="宋体" charset="-122"/>
            </a:endParaRPr>
          </a:p>
        </p:txBody>
      </p:sp>
      <p:sp>
        <p:nvSpPr>
          <p:cNvPr id="52229" name="Text Box 4"/>
          <p:cNvSpPr txBox="1">
            <a:spLocks noChangeArrowheads="1"/>
          </p:cNvSpPr>
          <p:nvPr/>
        </p:nvSpPr>
        <p:spPr bwMode="auto">
          <a:xfrm>
            <a:off x="152400" y="2895600"/>
            <a:ext cx="32695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2400" dirty="0" smtClean="0">
                <a:solidFill>
                  <a:srgbClr val="0000FF"/>
                </a:solidFill>
                <a:latin typeface="Comic Sans MS" pitchFamily="66" charset="0"/>
                <a:ea typeface="宋体" charset="-122"/>
              </a:rPr>
              <a:t>Framework for Rapid Enzyme Stabilization by Computational libraries (FRESCO)</a:t>
            </a:r>
            <a:endParaRPr lang="da-DK" altLang="zh-CN" sz="2400" baseline="-25000" dirty="0">
              <a:solidFill>
                <a:srgbClr val="0000FF"/>
              </a:solidFill>
              <a:latin typeface="Comic Sans MS" pitchFamily="66" charset="0"/>
              <a:ea typeface="宋体" charset="-122"/>
            </a:endParaRPr>
          </a:p>
        </p:txBody>
      </p:sp>
      <p:pic>
        <p:nvPicPr>
          <p:cNvPr id="5" name="Picture 4"/>
          <p:cNvPicPr>
            <a:picLocks noChangeAspect="1"/>
          </p:cNvPicPr>
          <p:nvPr/>
        </p:nvPicPr>
        <p:blipFill>
          <a:blip r:embed="rId3"/>
          <a:stretch>
            <a:fillRect/>
          </a:stretch>
        </p:blipFill>
        <p:spPr>
          <a:xfrm>
            <a:off x="3505200" y="1573453"/>
            <a:ext cx="3581400" cy="4827347"/>
          </a:xfrm>
          <a:prstGeom prst="rect">
            <a:avLst/>
          </a:prstGeom>
        </p:spPr>
      </p:pic>
      <p:sp>
        <p:nvSpPr>
          <p:cNvPr id="6" name="Rectangle 5"/>
          <p:cNvSpPr/>
          <p:nvPr/>
        </p:nvSpPr>
        <p:spPr>
          <a:xfrm>
            <a:off x="0" y="6396335"/>
            <a:ext cx="9067800" cy="461665"/>
          </a:xfrm>
          <a:prstGeom prst="rect">
            <a:avLst/>
          </a:prstGeom>
        </p:spPr>
        <p:txBody>
          <a:bodyPr wrap="square">
            <a:spAutoFit/>
          </a:bodyPr>
          <a:lstStyle/>
          <a:p>
            <a:r>
              <a:rPr lang="en-US" sz="1200" dirty="0"/>
              <a:t>Computationally designed libraries for rapid enzyme </a:t>
            </a:r>
            <a:r>
              <a:rPr lang="en-US" sz="1200" dirty="0" smtClean="0"/>
              <a:t>stabilization. </a:t>
            </a:r>
            <a:r>
              <a:rPr lang="en-US" sz="1200" dirty="0" err="1" smtClean="0"/>
              <a:t>Wijma</a:t>
            </a:r>
            <a:r>
              <a:rPr lang="en-US" sz="1200" dirty="0" smtClean="0"/>
              <a:t> </a:t>
            </a:r>
            <a:r>
              <a:rPr lang="en-US" sz="1200" dirty="0"/>
              <a:t>HJ, Floor RJ, </a:t>
            </a:r>
            <a:r>
              <a:rPr lang="en-US" sz="1200" dirty="0" err="1"/>
              <a:t>Jekel</a:t>
            </a:r>
            <a:r>
              <a:rPr lang="en-US" sz="1200" dirty="0"/>
              <a:t> PA, Baker D, </a:t>
            </a:r>
            <a:r>
              <a:rPr lang="en-US" sz="1200" dirty="0" err="1"/>
              <a:t>Marrink</a:t>
            </a:r>
            <a:r>
              <a:rPr lang="en-US" sz="1200" dirty="0"/>
              <a:t> SJ, Janssen DB.</a:t>
            </a:r>
          </a:p>
          <a:p>
            <a:r>
              <a:rPr lang="en-US" sz="1200" dirty="0"/>
              <a:t>Protein </a:t>
            </a:r>
            <a:r>
              <a:rPr lang="en-US" sz="1200" dirty="0" err="1"/>
              <a:t>Eng</a:t>
            </a:r>
            <a:r>
              <a:rPr lang="en-US" sz="1200" dirty="0"/>
              <a:t> Des Sel. 2014 Feb;27(2):49-58. </a:t>
            </a:r>
            <a:r>
              <a:rPr lang="en-US" sz="1200" dirty="0" err="1"/>
              <a:t>doi</a:t>
            </a:r>
            <a:r>
              <a:rPr lang="en-US" sz="1200" dirty="0"/>
              <a:t>: 10.1093/protein/gzt061. </a:t>
            </a:r>
            <a:r>
              <a:rPr lang="en-US" sz="1200" dirty="0" err="1"/>
              <a:t>Epub</a:t>
            </a:r>
            <a:r>
              <a:rPr lang="en-US" sz="1200" dirty="0"/>
              <a:t> 2014 Jan 8.</a:t>
            </a:r>
          </a:p>
        </p:txBody>
      </p:sp>
      <p:sp>
        <p:nvSpPr>
          <p:cNvPr id="7" name="TextBox 6"/>
          <p:cNvSpPr txBox="1"/>
          <p:nvPr/>
        </p:nvSpPr>
        <p:spPr>
          <a:xfrm>
            <a:off x="279614" y="1143000"/>
            <a:ext cx="8839200" cy="369332"/>
          </a:xfrm>
          <a:prstGeom prst="rect">
            <a:avLst/>
          </a:prstGeom>
          <a:noFill/>
        </p:spPr>
        <p:txBody>
          <a:bodyPr wrap="square" rtlCol="0">
            <a:spAutoFit/>
          </a:bodyPr>
          <a:lstStyle/>
          <a:p>
            <a:r>
              <a:rPr lang="en-US" dirty="0">
                <a:solidFill>
                  <a:srgbClr val="0000FF"/>
                </a:solidFill>
                <a:latin typeface="Comic Sans MS"/>
                <a:cs typeface="Comic Sans MS"/>
              </a:rPr>
              <a:t>Computationally designed libraries for rapid </a:t>
            </a:r>
            <a:r>
              <a:rPr lang="en-US" dirty="0" smtClean="0">
                <a:solidFill>
                  <a:srgbClr val="0000FF"/>
                </a:solidFill>
                <a:latin typeface="Comic Sans MS"/>
                <a:cs typeface="Comic Sans MS"/>
              </a:rPr>
              <a:t>enzyme stabilization</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27199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03_16_AminoAcids-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125413"/>
            <a:ext cx="7035800"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Text Box 3"/>
          <p:cNvSpPr txBox="1">
            <a:spLocks noChangeArrowheads="1"/>
          </p:cNvSpPr>
          <p:nvPr/>
        </p:nvSpPr>
        <p:spPr bwMode="auto">
          <a:xfrm>
            <a:off x="3271838" y="160338"/>
            <a:ext cx="7239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800" b="1">
                <a:latin typeface="Arial" charset="0"/>
                <a:cs typeface="ＭＳ Ｐゴシック" charset="0"/>
              </a:rPr>
              <a:t>Amino</a:t>
            </a:r>
          </a:p>
          <a:p>
            <a:pPr eaLnBrk="0" hangingPunct="0">
              <a:lnSpc>
                <a:spcPct val="90000"/>
              </a:lnSpc>
              <a:buFont typeface="Arial" charset="0"/>
              <a:buNone/>
            </a:pPr>
            <a:r>
              <a:rPr lang="en-US" altLang="zh-CN" sz="1800" b="1">
                <a:latin typeface="Arial" charset="0"/>
                <a:cs typeface="ＭＳ Ｐゴシック" charset="0"/>
              </a:rPr>
              <a:t>group  </a:t>
            </a:r>
          </a:p>
        </p:txBody>
      </p:sp>
      <p:sp>
        <p:nvSpPr>
          <p:cNvPr id="73733" name="Text Box 3"/>
          <p:cNvSpPr txBox="1">
            <a:spLocks noChangeArrowheads="1"/>
          </p:cNvSpPr>
          <p:nvPr/>
        </p:nvSpPr>
        <p:spPr bwMode="auto">
          <a:xfrm>
            <a:off x="4468813" y="165100"/>
            <a:ext cx="102235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800" b="1">
                <a:latin typeface="Arial" charset="0"/>
                <a:cs typeface="ＭＳ Ｐゴシック" charset="0"/>
              </a:rPr>
              <a:t>Carboxyl</a:t>
            </a:r>
          </a:p>
          <a:p>
            <a:pPr eaLnBrk="0" hangingPunct="0">
              <a:lnSpc>
                <a:spcPct val="90000"/>
              </a:lnSpc>
              <a:buFont typeface="Arial" charset="0"/>
              <a:buNone/>
            </a:pPr>
            <a:r>
              <a:rPr lang="en-US" altLang="zh-CN" sz="1800" b="1">
                <a:latin typeface="Arial" charset="0"/>
                <a:cs typeface="ＭＳ Ｐゴシック" charset="0"/>
              </a:rPr>
              <a:t>group  </a:t>
            </a:r>
          </a:p>
        </p:txBody>
      </p:sp>
      <p:sp>
        <p:nvSpPr>
          <p:cNvPr id="73734" name="Text Box 3"/>
          <p:cNvSpPr txBox="1">
            <a:spLocks noChangeArrowheads="1"/>
          </p:cNvSpPr>
          <p:nvPr/>
        </p:nvSpPr>
        <p:spPr bwMode="auto">
          <a:xfrm>
            <a:off x="3949700" y="2416175"/>
            <a:ext cx="6445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700" b="1">
                <a:latin typeface="Arial" charset="0"/>
                <a:cs typeface="ＭＳ Ｐゴシック" charset="0"/>
              </a:rPr>
              <a:t>Side</a:t>
            </a:r>
          </a:p>
          <a:p>
            <a:pPr eaLnBrk="0" hangingPunct="0">
              <a:lnSpc>
                <a:spcPct val="90000"/>
              </a:lnSpc>
              <a:buFont typeface="Arial" charset="0"/>
              <a:buNone/>
            </a:pPr>
            <a:r>
              <a:rPr lang="en-US" altLang="zh-CN" sz="1700" b="1">
                <a:latin typeface="Arial" charset="0"/>
                <a:cs typeface="ＭＳ Ｐゴシック" charset="0"/>
              </a:rPr>
              <a:t>group  </a:t>
            </a:r>
          </a:p>
        </p:txBody>
      </p:sp>
      <p:sp>
        <p:nvSpPr>
          <p:cNvPr id="73735" name="Text Box 3"/>
          <p:cNvSpPr txBox="1">
            <a:spLocks noChangeArrowheads="1"/>
          </p:cNvSpPr>
          <p:nvPr/>
        </p:nvSpPr>
        <p:spPr bwMode="auto">
          <a:xfrm>
            <a:off x="1096963" y="5376863"/>
            <a:ext cx="142557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800" b="1">
                <a:latin typeface="Arial" charset="0"/>
                <a:cs typeface="ＭＳ Ｐゴシック" charset="0"/>
              </a:rPr>
              <a:t>Hydrophobic</a:t>
            </a:r>
          </a:p>
          <a:p>
            <a:pPr eaLnBrk="0" hangingPunct="0">
              <a:lnSpc>
                <a:spcPct val="90000"/>
              </a:lnSpc>
              <a:buFont typeface="Arial" charset="0"/>
              <a:buNone/>
            </a:pPr>
            <a:r>
              <a:rPr lang="en-US" altLang="zh-CN" sz="1800" b="1">
                <a:latin typeface="Arial" charset="0"/>
                <a:cs typeface="ＭＳ Ｐゴシック" charset="0"/>
              </a:rPr>
              <a:t>side group  </a:t>
            </a:r>
          </a:p>
        </p:txBody>
      </p:sp>
      <p:sp>
        <p:nvSpPr>
          <p:cNvPr id="73736" name="Text Box 3"/>
          <p:cNvSpPr txBox="1">
            <a:spLocks noChangeArrowheads="1"/>
          </p:cNvSpPr>
          <p:nvPr/>
        </p:nvSpPr>
        <p:spPr bwMode="auto">
          <a:xfrm>
            <a:off x="6810375" y="5380038"/>
            <a:ext cx="1311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800" b="1">
                <a:latin typeface="Arial" charset="0"/>
                <a:cs typeface="ＭＳ Ｐゴシック" charset="0"/>
              </a:rPr>
              <a:t>Hydrophilic</a:t>
            </a:r>
          </a:p>
          <a:p>
            <a:pPr eaLnBrk="0" hangingPunct="0">
              <a:lnSpc>
                <a:spcPct val="90000"/>
              </a:lnSpc>
              <a:buFont typeface="Arial" charset="0"/>
              <a:buNone/>
            </a:pPr>
            <a:r>
              <a:rPr lang="en-US" altLang="zh-CN" sz="1800" b="1">
                <a:latin typeface="Arial" charset="0"/>
                <a:cs typeface="ＭＳ Ｐゴシック" charset="0"/>
              </a:rPr>
              <a:t>side group  </a:t>
            </a:r>
          </a:p>
        </p:txBody>
      </p:sp>
      <p:sp>
        <p:nvSpPr>
          <p:cNvPr id="73737" name="Text Box 3"/>
          <p:cNvSpPr txBox="1">
            <a:spLocks noChangeArrowheads="1"/>
          </p:cNvSpPr>
          <p:nvPr/>
        </p:nvSpPr>
        <p:spPr bwMode="auto">
          <a:xfrm>
            <a:off x="2155825" y="3244850"/>
            <a:ext cx="42719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800" b="1">
                <a:latin typeface="Arial" charset="0"/>
                <a:cs typeface="ＭＳ Ｐゴシック" charset="0"/>
              </a:rPr>
              <a:t>The general structure of an amino acid</a:t>
            </a:r>
          </a:p>
        </p:txBody>
      </p:sp>
      <p:sp>
        <p:nvSpPr>
          <p:cNvPr id="73738" name="Text Box 3"/>
          <p:cNvSpPr txBox="1">
            <a:spLocks noChangeArrowheads="1"/>
          </p:cNvSpPr>
          <p:nvPr/>
        </p:nvSpPr>
        <p:spPr bwMode="auto">
          <a:xfrm>
            <a:off x="3071813" y="6332538"/>
            <a:ext cx="942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800" b="1">
                <a:latin typeface="Arial" charset="0"/>
                <a:cs typeface="ＭＳ Ｐゴシック" charset="0"/>
              </a:rPr>
              <a:t>Leucine</a:t>
            </a:r>
          </a:p>
        </p:txBody>
      </p:sp>
      <p:sp>
        <p:nvSpPr>
          <p:cNvPr id="73739" name="Text Box 3"/>
          <p:cNvSpPr txBox="1">
            <a:spLocks noChangeArrowheads="1"/>
          </p:cNvSpPr>
          <p:nvPr/>
        </p:nvSpPr>
        <p:spPr bwMode="auto">
          <a:xfrm>
            <a:off x="5495925" y="6319838"/>
            <a:ext cx="7937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800" b="1">
                <a:latin typeface="Arial" charset="0"/>
                <a:cs typeface="ＭＳ Ｐゴシック" charset="0"/>
              </a:rPr>
              <a:t>Serine</a:t>
            </a:r>
          </a:p>
        </p:txBody>
      </p:sp>
      <p:sp>
        <p:nvSpPr>
          <p:cNvPr id="73740" name="Line 12"/>
          <p:cNvSpPr>
            <a:spLocks noChangeShapeType="1"/>
          </p:cNvSpPr>
          <p:nvPr/>
        </p:nvSpPr>
        <p:spPr bwMode="auto">
          <a:xfrm>
            <a:off x="2549525" y="5500688"/>
            <a:ext cx="55403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741" name="Line 13"/>
          <p:cNvSpPr>
            <a:spLocks noChangeShapeType="1"/>
          </p:cNvSpPr>
          <p:nvPr/>
        </p:nvSpPr>
        <p:spPr bwMode="auto">
          <a:xfrm flipH="1">
            <a:off x="6211888" y="5494338"/>
            <a:ext cx="53181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5961503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60</a:t>
            </a:fld>
            <a:endParaRPr lang="da-DK" altLang="zh-CN"/>
          </a:p>
        </p:txBody>
      </p:sp>
      <p:sp>
        <p:nvSpPr>
          <p:cNvPr id="52227" name="Rectangle 2"/>
          <p:cNvSpPr>
            <a:spLocks noGrp="1" noChangeArrowheads="1"/>
          </p:cNvSpPr>
          <p:nvPr>
            <p:ph type="title"/>
          </p:nvPr>
        </p:nvSpPr>
        <p:spPr>
          <a:xfrm>
            <a:off x="381000" y="152400"/>
            <a:ext cx="8229600" cy="8382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enzyme stability and selectivity </a:t>
            </a:r>
            <a:endParaRPr lang="da-DK" altLang="zh-CN" sz="2800" dirty="0" smtClean="0">
              <a:latin typeface="Comic Sans MS" pitchFamily="66" charset="0"/>
              <a:ea typeface="宋体" charset="-122"/>
            </a:endParaRPr>
          </a:p>
        </p:txBody>
      </p:sp>
      <p:pic>
        <p:nvPicPr>
          <p:cNvPr id="3" name="Picture 2"/>
          <p:cNvPicPr>
            <a:picLocks noChangeAspect="1"/>
          </p:cNvPicPr>
          <p:nvPr/>
        </p:nvPicPr>
        <p:blipFill>
          <a:blip r:embed="rId3"/>
          <a:stretch>
            <a:fillRect/>
          </a:stretch>
        </p:blipFill>
        <p:spPr>
          <a:xfrm>
            <a:off x="1295400" y="1329372"/>
            <a:ext cx="6477000" cy="2341153"/>
          </a:xfrm>
          <a:prstGeom prst="rect">
            <a:avLst/>
          </a:prstGeom>
        </p:spPr>
      </p:pic>
      <p:pic>
        <p:nvPicPr>
          <p:cNvPr id="4" name="Picture 3"/>
          <p:cNvPicPr>
            <a:picLocks noChangeAspect="1"/>
          </p:cNvPicPr>
          <p:nvPr/>
        </p:nvPicPr>
        <p:blipFill>
          <a:blip r:embed="rId4"/>
          <a:stretch>
            <a:fillRect/>
          </a:stretch>
        </p:blipFill>
        <p:spPr>
          <a:xfrm>
            <a:off x="1295400" y="3934151"/>
            <a:ext cx="6324600" cy="2923849"/>
          </a:xfrm>
          <a:prstGeom prst="rect">
            <a:avLst/>
          </a:prstGeom>
        </p:spPr>
      </p:pic>
      <p:sp>
        <p:nvSpPr>
          <p:cNvPr id="6" name="TextBox 5"/>
          <p:cNvSpPr txBox="1"/>
          <p:nvPr/>
        </p:nvSpPr>
        <p:spPr>
          <a:xfrm>
            <a:off x="533400" y="990600"/>
            <a:ext cx="7170954" cy="369332"/>
          </a:xfrm>
          <a:prstGeom prst="rect">
            <a:avLst/>
          </a:prstGeom>
          <a:noFill/>
        </p:spPr>
        <p:txBody>
          <a:bodyPr wrap="none" rtlCol="0">
            <a:spAutoFit/>
          </a:bodyPr>
          <a:lstStyle/>
          <a:p>
            <a:r>
              <a:rPr lang="en-US" dirty="0" smtClean="0">
                <a:solidFill>
                  <a:srgbClr val="0000FF"/>
                </a:solidFill>
                <a:latin typeface="Comic Sans MS"/>
                <a:cs typeface="Comic Sans MS"/>
              </a:rPr>
              <a:t>Examples of the predicted structure for a stabilization mutation</a:t>
            </a:r>
            <a:endParaRPr lang="en-US" dirty="0">
              <a:solidFill>
                <a:srgbClr val="0000FF"/>
              </a:solidFill>
              <a:latin typeface="Comic Sans MS"/>
              <a:cs typeface="Comic Sans MS"/>
            </a:endParaRPr>
          </a:p>
        </p:txBody>
      </p:sp>
      <p:sp>
        <p:nvSpPr>
          <p:cNvPr id="7" name="TextBox 6"/>
          <p:cNvSpPr txBox="1"/>
          <p:nvPr/>
        </p:nvSpPr>
        <p:spPr>
          <a:xfrm>
            <a:off x="457200" y="3657600"/>
            <a:ext cx="6346922" cy="369332"/>
          </a:xfrm>
          <a:prstGeom prst="rect">
            <a:avLst/>
          </a:prstGeom>
          <a:noFill/>
        </p:spPr>
        <p:txBody>
          <a:bodyPr wrap="none" rtlCol="0">
            <a:spAutoFit/>
          </a:bodyPr>
          <a:lstStyle/>
          <a:p>
            <a:r>
              <a:rPr lang="en-US" dirty="0" smtClean="0">
                <a:solidFill>
                  <a:srgbClr val="0000FF"/>
                </a:solidFill>
                <a:latin typeface="Comic Sans MS"/>
                <a:cs typeface="Comic Sans MS"/>
              </a:rPr>
              <a:t>Distribution of the stabilizing mutations over the protein</a:t>
            </a:r>
            <a:endParaRPr lang="en-US" dirty="0">
              <a:solidFill>
                <a:srgbClr val="0000FF"/>
              </a:solidFill>
              <a:latin typeface="Comic Sans MS"/>
              <a:cs typeface="Comic Sans MS"/>
            </a:endParaRPr>
          </a:p>
        </p:txBody>
      </p:sp>
      <p:sp>
        <p:nvSpPr>
          <p:cNvPr id="8" name="TextBox 7"/>
          <p:cNvSpPr txBox="1"/>
          <p:nvPr/>
        </p:nvSpPr>
        <p:spPr>
          <a:xfrm>
            <a:off x="0" y="5029200"/>
            <a:ext cx="1284072" cy="923330"/>
          </a:xfrm>
          <a:prstGeom prst="rect">
            <a:avLst/>
          </a:prstGeom>
          <a:noFill/>
        </p:spPr>
        <p:txBody>
          <a:bodyPr wrap="square" rtlCol="0">
            <a:spAutoFit/>
          </a:bodyPr>
          <a:lstStyle/>
          <a:p>
            <a:r>
              <a:rPr lang="en-US" dirty="0" smtClean="0">
                <a:solidFill>
                  <a:srgbClr val="0000FF"/>
                </a:solidFill>
                <a:latin typeface="Comic Sans MS"/>
                <a:cs typeface="Comic Sans MS"/>
              </a:rPr>
              <a:t>B-factors of the </a:t>
            </a:r>
            <a:r>
              <a:rPr lang="en-US" dirty="0" err="1" smtClean="0">
                <a:solidFill>
                  <a:srgbClr val="0000FF"/>
                </a:solidFill>
                <a:latin typeface="Comic Sans MS"/>
                <a:cs typeface="Comic Sans MS"/>
              </a:rPr>
              <a:t>Ca</a:t>
            </a:r>
            <a:r>
              <a:rPr lang="en-US" dirty="0" smtClean="0">
                <a:solidFill>
                  <a:srgbClr val="0000FF"/>
                </a:solidFill>
                <a:latin typeface="Comic Sans MS"/>
                <a:cs typeface="Comic Sans MS"/>
              </a:rPr>
              <a:t> trace</a:t>
            </a:r>
            <a:endParaRPr lang="en-US" dirty="0">
              <a:solidFill>
                <a:srgbClr val="0000FF"/>
              </a:solidFill>
              <a:latin typeface="Comic Sans MS"/>
              <a:cs typeface="Comic Sans MS"/>
            </a:endParaRPr>
          </a:p>
        </p:txBody>
      </p:sp>
      <p:sp>
        <p:nvSpPr>
          <p:cNvPr id="9" name="TextBox 8"/>
          <p:cNvSpPr txBox="1"/>
          <p:nvPr/>
        </p:nvSpPr>
        <p:spPr>
          <a:xfrm>
            <a:off x="7543800" y="5257800"/>
            <a:ext cx="1263424" cy="369332"/>
          </a:xfrm>
          <a:prstGeom prst="rect">
            <a:avLst/>
          </a:prstGeom>
          <a:noFill/>
        </p:spPr>
        <p:txBody>
          <a:bodyPr wrap="none" rtlCol="0">
            <a:spAutoFit/>
          </a:bodyPr>
          <a:lstStyle/>
          <a:p>
            <a:r>
              <a:rPr lang="en-US" dirty="0" smtClean="0">
                <a:solidFill>
                  <a:srgbClr val="0000FF"/>
                </a:solidFill>
                <a:latin typeface="Comic Sans MS"/>
                <a:cs typeface="Comic Sans MS"/>
              </a:rPr>
              <a:t>Mutations</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2971912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61</a:t>
            </a:fld>
            <a:endParaRPr lang="da-DK" altLang="zh-CN"/>
          </a:p>
        </p:txBody>
      </p:sp>
      <p:sp>
        <p:nvSpPr>
          <p:cNvPr id="52227" name="Rectangle 2"/>
          <p:cNvSpPr>
            <a:spLocks noGrp="1" noChangeArrowheads="1"/>
          </p:cNvSpPr>
          <p:nvPr>
            <p:ph type="title"/>
          </p:nvPr>
        </p:nvSpPr>
        <p:spPr>
          <a:xfrm>
            <a:off x="381000" y="152400"/>
            <a:ext cx="8229600" cy="8382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enzyme stability and selectivity </a:t>
            </a:r>
            <a:endParaRPr lang="da-DK" altLang="zh-CN" sz="2800" dirty="0" smtClean="0">
              <a:latin typeface="Comic Sans MS" pitchFamily="66" charset="0"/>
              <a:ea typeface="宋体" charset="-122"/>
            </a:endParaRPr>
          </a:p>
        </p:txBody>
      </p:sp>
      <p:pic>
        <p:nvPicPr>
          <p:cNvPr id="2" name="Picture 1"/>
          <p:cNvPicPr>
            <a:picLocks noChangeAspect="1"/>
          </p:cNvPicPr>
          <p:nvPr/>
        </p:nvPicPr>
        <p:blipFill>
          <a:blip r:embed="rId3"/>
          <a:stretch>
            <a:fillRect/>
          </a:stretch>
        </p:blipFill>
        <p:spPr>
          <a:xfrm>
            <a:off x="0" y="1447800"/>
            <a:ext cx="9144000" cy="4534384"/>
          </a:xfrm>
          <a:prstGeom prst="rect">
            <a:avLst/>
          </a:prstGeom>
        </p:spPr>
      </p:pic>
      <p:sp>
        <p:nvSpPr>
          <p:cNvPr id="6" name="TextBox 5"/>
          <p:cNvSpPr txBox="1"/>
          <p:nvPr/>
        </p:nvSpPr>
        <p:spPr>
          <a:xfrm>
            <a:off x="152400" y="1143000"/>
            <a:ext cx="7241398" cy="369332"/>
          </a:xfrm>
          <a:prstGeom prst="rect">
            <a:avLst/>
          </a:prstGeom>
          <a:noFill/>
        </p:spPr>
        <p:txBody>
          <a:bodyPr wrap="none" rtlCol="0">
            <a:spAutoFit/>
          </a:bodyPr>
          <a:lstStyle/>
          <a:p>
            <a:r>
              <a:rPr lang="en-US" dirty="0" smtClean="0">
                <a:solidFill>
                  <a:srgbClr val="0000FF"/>
                </a:solidFill>
                <a:latin typeface="Comic Sans MS"/>
                <a:cs typeface="Comic Sans MS"/>
              </a:rPr>
              <a:t>Overview of the improved stability of the LEH mutants F1 and F2</a:t>
            </a:r>
            <a:endParaRPr lang="en-US" dirty="0">
              <a:solidFill>
                <a:srgbClr val="0000FF"/>
              </a:solidFill>
              <a:latin typeface="Comic Sans MS"/>
              <a:cs typeface="Comic Sans MS"/>
            </a:endParaRPr>
          </a:p>
        </p:txBody>
      </p:sp>
      <p:sp>
        <p:nvSpPr>
          <p:cNvPr id="7" name="TextBox 6"/>
          <p:cNvSpPr txBox="1"/>
          <p:nvPr/>
        </p:nvSpPr>
        <p:spPr>
          <a:xfrm>
            <a:off x="1371600" y="1676400"/>
            <a:ext cx="672029" cy="369332"/>
          </a:xfrm>
          <a:prstGeom prst="rect">
            <a:avLst/>
          </a:prstGeom>
          <a:noFill/>
        </p:spPr>
        <p:txBody>
          <a:bodyPr wrap="none" rtlCol="0">
            <a:spAutoFit/>
          </a:bodyPr>
          <a:lstStyle/>
          <a:p>
            <a:r>
              <a:rPr lang="en-US" dirty="0" smtClean="0">
                <a:solidFill>
                  <a:srgbClr val="0000FF"/>
                </a:solidFill>
                <a:latin typeface="Comic Sans MS"/>
                <a:cs typeface="Comic Sans MS"/>
              </a:rPr>
              <a:t>DSC</a:t>
            </a:r>
            <a:endParaRPr lang="en-US" dirty="0">
              <a:solidFill>
                <a:srgbClr val="0000FF"/>
              </a:solidFill>
              <a:latin typeface="Comic Sans MS"/>
              <a:cs typeface="Comic Sans MS"/>
            </a:endParaRPr>
          </a:p>
        </p:txBody>
      </p:sp>
      <p:sp>
        <p:nvSpPr>
          <p:cNvPr id="10" name="TextBox 9"/>
          <p:cNvSpPr txBox="1"/>
          <p:nvPr/>
        </p:nvSpPr>
        <p:spPr>
          <a:xfrm>
            <a:off x="4572000" y="1752600"/>
            <a:ext cx="1497751" cy="369332"/>
          </a:xfrm>
          <a:prstGeom prst="rect">
            <a:avLst/>
          </a:prstGeom>
          <a:noFill/>
        </p:spPr>
        <p:txBody>
          <a:bodyPr wrap="none" rtlCol="0">
            <a:spAutoFit/>
          </a:bodyPr>
          <a:lstStyle/>
          <a:p>
            <a:r>
              <a:rPr lang="en-US" dirty="0" err="1" smtClean="0">
                <a:solidFill>
                  <a:srgbClr val="0000FF"/>
                </a:solidFill>
                <a:latin typeface="Comic Sans MS"/>
                <a:cs typeface="Comic Sans MS"/>
              </a:rPr>
              <a:t>thermofluor</a:t>
            </a:r>
            <a:endParaRPr lang="en-US" dirty="0">
              <a:solidFill>
                <a:srgbClr val="0000FF"/>
              </a:solidFill>
              <a:latin typeface="Comic Sans MS"/>
              <a:cs typeface="Comic Sans MS"/>
            </a:endParaRPr>
          </a:p>
        </p:txBody>
      </p:sp>
      <p:sp>
        <p:nvSpPr>
          <p:cNvPr id="11" name="TextBox 10"/>
          <p:cNvSpPr txBox="1"/>
          <p:nvPr/>
        </p:nvSpPr>
        <p:spPr>
          <a:xfrm>
            <a:off x="6629400" y="1905000"/>
            <a:ext cx="2286000" cy="1200329"/>
          </a:xfrm>
          <a:prstGeom prst="rect">
            <a:avLst/>
          </a:prstGeom>
          <a:noFill/>
        </p:spPr>
        <p:txBody>
          <a:bodyPr wrap="square" rtlCol="0">
            <a:spAutoFit/>
          </a:bodyPr>
          <a:lstStyle/>
          <a:p>
            <a:r>
              <a:rPr lang="en-US" dirty="0" smtClean="0">
                <a:solidFill>
                  <a:srgbClr val="0000FF"/>
                </a:solidFill>
                <a:latin typeface="Comic Sans MS"/>
                <a:cs typeface="Comic Sans MS"/>
              </a:rPr>
              <a:t>Remaining activity after pre-incubation at different Temp</a:t>
            </a:r>
            <a:endParaRPr lang="en-US" dirty="0">
              <a:solidFill>
                <a:srgbClr val="0000FF"/>
              </a:solidFill>
              <a:latin typeface="Comic Sans MS"/>
              <a:cs typeface="Comic Sans MS"/>
            </a:endParaRPr>
          </a:p>
        </p:txBody>
      </p:sp>
      <p:sp>
        <p:nvSpPr>
          <p:cNvPr id="12" name="TextBox 11"/>
          <p:cNvSpPr txBox="1"/>
          <p:nvPr/>
        </p:nvSpPr>
        <p:spPr>
          <a:xfrm>
            <a:off x="838200" y="6019800"/>
            <a:ext cx="1681583" cy="369332"/>
          </a:xfrm>
          <a:prstGeom prst="rect">
            <a:avLst/>
          </a:prstGeom>
          <a:noFill/>
        </p:spPr>
        <p:txBody>
          <a:bodyPr wrap="none" rtlCol="0">
            <a:spAutoFit/>
          </a:bodyPr>
          <a:lstStyle/>
          <a:p>
            <a:r>
              <a:rPr lang="en-US" dirty="0" smtClean="0">
                <a:solidFill>
                  <a:srgbClr val="0000FF"/>
                </a:solidFill>
                <a:latin typeface="Comic Sans MS"/>
                <a:cs typeface="Comic Sans MS"/>
              </a:rPr>
              <a:t>Optimal Temp</a:t>
            </a:r>
            <a:endParaRPr lang="en-US" dirty="0">
              <a:solidFill>
                <a:srgbClr val="0000FF"/>
              </a:solidFill>
              <a:latin typeface="Comic Sans MS"/>
              <a:cs typeface="Comic Sans MS"/>
            </a:endParaRPr>
          </a:p>
        </p:txBody>
      </p:sp>
      <p:sp>
        <p:nvSpPr>
          <p:cNvPr id="13" name="TextBox 12"/>
          <p:cNvSpPr txBox="1"/>
          <p:nvPr/>
        </p:nvSpPr>
        <p:spPr>
          <a:xfrm>
            <a:off x="3505200" y="6019800"/>
            <a:ext cx="2273542" cy="369332"/>
          </a:xfrm>
          <a:prstGeom prst="rect">
            <a:avLst/>
          </a:prstGeom>
          <a:noFill/>
        </p:spPr>
        <p:txBody>
          <a:bodyPr wrap="none" rtlCol="0">
            <a:spAutoFit/>
          </a:bodyPr>
          <a:lstStyle/>
          <a:p>
            <a:r>
              <a:rPr lang="en-US" dirty="0" smtClean="0">
                <a:solidFill>
                  <a:srgbClr val="0000FF"/>
                </a:solidFill>
                <a:latin typeface="Comic Sans MS"/>
                <a:cs typeface="Comic Sans MS"/>
              </a:rPr>
              <a:t>Inactivation at 55C</a:t>
            </a:r>
            <a:endParaRPr lang="en-US" dirty="0">
              <a:solidFill>
                <a:srgbClr val="0000FF"/>
              </a:solidFill>
              <a:latin typeface="Comic Sans MS"/>
              <a:cs typeface="Comic Sans MS"/>
            </a:endParaRPr>
          </a:p>
        </p:txBody>
      </p:sp>
      <p:sp>
        <p:nvSpPr>
          <p:cNvPr id="14" name="TextBox 13"/>
          <p:cNvSpPr txBox="1"/>
          <p:nvPr/>
        </p:nvSpPr>
        <p:spPr>
          <a:xfrm>
            <a:off x="6175820" y="6019800"/>
            <a:ext cx="2968180" cy="369332"/>
          </a:xfrm>
          <a:prstGeom prst="rect">
            <a:avLst/>
          </a:prstGeom>
          <a:noFill/>
        </p:spPr>
        <p:txBody>
          <a:bodyPr wrap="none" rtlCol="0">
            <a:spAutoFit/>
          </a:bodyPr>
          <a:lstStyle/>
          <a:p>
            <a:r>
              <a:rPr lang="en-US" dirty="0" smtClean="0">
                <a:solidFill>
                  <a:srgbClr val="0000FF"/>
                </a:solidFill>
                <a:latin typeface="Comic Sans MS"/>
                <a:cs typeface="Comic Sans MS"/>
              </a:rPr>
              <a:t>Retained </a:t>
            </a:r>
            <a:r>
              <a:rPr lang="en-US" dirty="0" err="1" smtClean="0">
                <a:solidFill>
                  <a:srgbClr val="0000FF"/>
                </a:solidFill>
                <a:latin typeface="Comic Sans MS"/>
                <a:cs typeface="Comic Sans MS"/>
              </a:rPr>
              <a:t>regio</a:t>
            </a:r>
            <a:r>
              <a:rPr lang="en-US" dirty="0" smtClean="0">
                <a:solidFill>
                  <a:srgbClr val="0000FF"/>
                </a:solidFill>
                <a:latin typeface="Comic Sans MS"/>
                <a:cs typeface="Comic Sans MS"/>
              </a:rPr>
              <a:t>-selectivity</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721915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A4BC777-CE5C-4A01-B330-BF6C4E404B76}" type="slidenum">
              <a:rPr lang="da-DK" altLang="zh-CN"/>
              <a:pPr eaLnBrk="1" hangingPunct="1"/>
              <a:t>62</a:t>
            </a:fld>
            <a:endParaRPr lang="da-DK" altLang="zh-CN"/>
          </a:p>
        </p:txBody>
      </p:sp>
      <p:sp>
        <p:nvSpPr>
          <p:cNvPr id="52227" name="Rectangle 2"/>
          <p:cNvSpPr>
            <a:spLocks noGrp="1" noChangeArrowheads="1"/>
          </p:cNvSpPr>
          <p:nvPr>
            <p:ph type="title"/>
          </p:nvPr>
        </p:nvSpPr>
        <p:spPr>
          <a:xfrm>
            <a:off x="381000" y="152400"/>
            <a:ext cx="8229600" cy="838200"/>
          </a:xfrm>
        </p:spPr>
        <p:txBody>
          <a:bodyPr/>
          <a:lstStyle/>
          <a:p>
            <a:pPr eaLnBrk="1" hangingPunct="1"/>
            <a:r>
              <a:rPr lang="en-US" altLang="zh-CN" sz="2800" dirty="0">
                <a:latin typeface="Comic Sans MS" pitchFamily="66" charset="0"/>
                <a:ea typeface="宋体" charset="-122"/>
              </a:rPr>
              <a:t>Designing and engineering </a:t>
            </a:r>
            <a:r>
              <a:rPr lang="en-US" altLang="zh-CN" sz="2800" dirty="0" smtClean="0">
                <a:latin typeface="Comic Sans MS" pitchFamily="66" charset="0"/>
                <a:ea typeface="宋体" charset="-122"/>
              </a:rPr>
              <a:t>enzyme stability and selectivity </a:t>
            </a:r>
            <a:endParaRPr lang="da-DK" altLang="zh-CN" sz="2800" dirty="0" smtClean="0">
              <a:latin typeface="Comic Sans MS" pitchFamily="66" charset="0"/>
              <a:ea typeface="宋体" charset="-122"/>
            </a:endParaRPr>
          </a:p>
        </p:txBody>
      </p:sp>
      <p:pic>
        <p:nvPicPr>
          <p:cNvPr id="5" name="Picture 4"/>
          <p:cNvPicPr>
            <a:picLocks noChangeAspect="1"/>
          </p:cNvPicPr>
          <p:nvPr/>
        </p:nvPicPr>
        <p:blipFill>
          <a:blip r:embed="rId3"/>
          <a:stretch>
            <a:fillRect/>
          </a:stretch>
        </p:blipFill>
        <p:spPr>
          <a:xfrm>
            <a:off x="25790" y="2057400"/>
            <a:ext cx="9144000" cy="1485151"/>
          </a:xfrm>
          <a:prstGeom prst="rect">
            <a:avLst/>
          </a:prstGeom>
        </p:spPr>
      </p:pic>
      <p:sp>
        <p:nvSpPr>
          <p:cNvPr id="6" name="Rectangle 5"/>
          <p:cNvSpPr/>
          <p:nvPr/>
        </p:nvSpPr>
        <p:spPr>
          <a:xfrm>
            <a:off x="76200" y="6396335"/>
            <a:ext cx="9067800" cy="461665"/>
          </a:xfrm>
          <a:prstGeom prst="rect">
            <a:avLst/>
          </a:prstGeom>
        </p:spPr>
        <p:txBody>
          <a:bodyPr wrap="square">
            <a:spAutoFit/>
          </a:bodyPr>
          <a:lstStyle/>
          <a:p>
            <a:r>
              <a:rPr lang="en-US" sz="1200" dirty="0"/>
              <a:t>Computationally designed libraries for rapid enzyme </a:t>
            </a:r>
            <a:r>
              <a:rPr lang="en-US" sz="1200" dirty="0" smtClean="0"/>
              <a:t>stabilization. </a:t>
            </a:r>
            <a:r>
              <a:rPr lang="en-US" sz="1200" dirty="0" err="1" smtClean="0"/>
              <a:t>Wijma</a:t>
            </a:r>
            <a:r>
              <a:rPr lang="en-US" sz="1200" dirty="0" smtClean="0"/>
              <a:t> </a:t>
            </a:r>
            <a:r>
              <a:rPr lang="en-US" sz="1200" dirty="0"/>
              <a:t>HJ, Floor RJ, </a:t>
            </a:r>
            <a:r>
              <a:rPr lang="en-US" sz="1200" dirty="0" err="1"/>
              <a:t>Jekel</a:t>
            </a:r>
            <a:r>
              <a:rPr lang="en-US" sz="1200" dirty="0"/>
              <a:t> PA, Baker D, </a:t>
            </a:r>
            <a:r>
              <a:rPr lang="en-US" sz="1200" dirty="0" err="1"/>
              <a:t>Marrink</a:t>
            </a:r>
            <a:r>
              <a:rPr lang="en-US" sz="1200" dirty="0"/>
              <a:t> SJ, Janssen DB.</a:t>
            </a:r>
          </a:p>
          <a:p>
            <a:r>
              <a:rPr lang="en-US" sz="1200" dirty="0"/>
              <a:t>Protein </a:t>
            </a:r>
            <a:r>
              <a:rPr lang="en-US" sz="1200" dirty="0" err="1"/>
              <a:t>Eng</a:t>
            </a:r>
            <a:r>
              <a:rPr lang="en-US" sz="1200" dirty="0"/>
              <a:t> Des Sel. 2014 Feb;27(2):49-58. </a:t>
            </a:r>
            <a:r>
              <a:rPr lang="en-US" sz="1200" dirty="0" err="1"/>
              <a:t>doi</a:t>
            </a:r>
            <a:r>
              <a:rPr lang="en-US" sz="1200" dirty="0"/>
              <a:t>: 10.1093/protein/gzt061. </a:t>
            </a:r>
            <a:r>
              <a:rPr lang="en-US" sz="1200" dirty="0" err="1"/>
              <a:t>Epub</a:t>
            </a:r>
            <a:r>
              <a:rPr lang="en-US" sz="1200" dirty="0"/>
              <a:t> 2014 Jan 8.</a:t>
            </a:r>
          </a:p>
        </p:txBody>
      </p:sp>
      <p:sp>
        <p:nvSpPr>
          <p:cNvPr id="3" name="TextBox 2"/>
          <p:cNvSpPr txBox="1"/>
          <p:nvPr/>
        </p:nvSpPr>
        <p:spPr>
          <a:xfrm>
            <a:off x="2057400" y="4267200"/>
            <a:ext cx="3698448" cy="923330"/>
          </a:xfrm>
          <a:prstGeom prst="rect">
            <a:avLst/>
          </a:prstGeom>
          <a:noFill/>
        </p:spPr>
        <p:txBody>
          <a:bodyPr wrap="none" rtlCol="0">
            <a:spAutoFit/>
          </a:bodyPr>
          <a:lstStyle/>
          <a:p>
            <a:pPr marL="342900" indent="-342900">
              <a:buAutoNum type="arabicPeriod"/>
            </a:pPr>
            <a:r>
              <a:rPr lang="en-US" dirty="0" smtClean="0">
                <a:solidFill>
                  <a:srgbClr val="0000FF"/>
                </a:solidFill>
                <a:latin typeface="Comic Sans MS"/>
                <a:cs typeface="Comic Sans MS"/>
              </a:rPr>
              <a:t>Tm increase from 50C to 85C</a:t>
            </a:r>
          </a:p>
          <a:p>
            <a:pPr marL="342900" indent="-342900">
              <a:buAutoNum type="arabicPeriod"/>
            </a:pPr>
            <a:r>
              <a:rPr lang="en-US" dirty="0" smtClean="0">
                <a:solidFill>
                  <a:srgbClr val="0000FF"/>
                </a:solidFill>
                <a:latin typeface="Comic Sans MS"/>
                <a:cs typeface="Comic Sans MS"/>
              </a:rPr>
              <a:t>Activity increase</a:t>
            </a:r>
          </a:p>
          <a:p>
            <a:pPr marL="342900" indent="-342900">
              <a:buAutoNum type="arabicPeriod"/>
            </a:pPr>
            <a:r>
              <a:rPr lang="en-US" dirty="0" smtClean="0">
                <a:solidFill>
                  <a:srgbClr val="0000FF"/>
                </a:solidFill>
                <a:latin typeface="Comic Sans MS"/>
                <a:cs typeface="Comic Sans MS"/>
              </a:rPr>
              <a:t>Half-life &gt;250 fold longer</a:t>
            </a:r>
            <a:endParaRPr lang="en-US" dirty="0">
              <a:solidFill>
                <a:srgbClr val="0000FF"/>
              </a:solidFill>
              <a:latin typeface="Comic Sans MS"/>
              <a:cs typeface="Comic Sans MS"/>
            </a:endParaRPr>
          </a:p>
        </p:txBody>
      </p:sp>
    </p:spTree>
    <p:extLst>
      <p:ext uri="{BB962C8B-B14F-4D97-AF65-F5344CB8AC3E}">
        <p14:creationId xmlns:p14="http://schemas.microsoft.com/office/powerpoint/2010/main" val="302182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228600" y="381000"/>
            <a:ext cx="8534400" cy="433388"/>
          </a:xfrm>
        </p:spPr>
        <p:txBody>
          <a:bodyPr/>
          <a:lstStyle/>
          <a:p>
            <a:pPr eaLnBrk="1" hangingPunct="1">
              <a:lnSpc>
                <a:spcPct val="80000"/>
              </a:lnSpc>
            </a:pPr>
            <a:r>
              <a:rPr lang="en-US" altLang="zh-CN" sz="4000" i="1" dirty="0">
                <a:solidFill>
                  <a:srgbClr val="FF0000"/>
                </a:solidFill>
                <a:latin typeface="Comic Sans MS"/>
                <a:ea typeface="宋体" charset="0"/>
                <a:cs typeface="Comic Sans MS"/>
              </a:rPr>
              <a:t>Proteins as Polymers</a:t>
            </a:r>
          </a:p>
        </p:txBody>
      </p:sp>
      <p:sp>
        <p:nvSpPr>
          <p:cNvPr id="74755" name="Rectangle 3"/>
          <p:cNvSpPr>
            <a:spLocks noGrp="1" noChangeArrowheads="1"/>
          </p:cNvSpPr>
          <p:nvPr>
            <p:ph type="body" idx="4294967295"/>
          </p:nvPr>
        </p:nvSpPr>
        <p:spPr>
          <a:xfrm>
            <a:off x="203200" y="1104900"/>
            <a:ext cx="8610600" cy="2968625"/>
          </a:xfrm>
        </p:spPr>
        <p:txBody>
          <a:bodyPr/>
          <a:lstStyle/>
          <a:p>
            <a:pPr marL="457200" lvl="1" indent="0" eaLnBrk="1" hangingPunct="1">
              <a:buNone/>
            </a:pPr>
            <a:r>
              <a:rPr lang="en-US" altLang="zh-CN" dirty="0">
                <a:latin typeface="Comic Sans MS"/>
                <a:ea typeface="宋体" charset="0"/>
                <a:cs typeface="Comic Sans MS"/>
              </a:rPr>
              <a:t>Cells link amino acids together</a:t>
            </a:r>
          </a:p>
          <a:p>
            <a:pPr marL="927100" lvl="2" indent="-342900" eaLnBrk="1" hangingPunct="1"/>
            <a:r>
              <a:rPr lang="en-US" altLang="zh-CN" dirty="0">
                <a:latin typeface="Comic Sans MS"/>
                <a:ea typeface="宋体" charset="0"/>
                <a:cs typeface="Comic Sans MS"/>
              </a:rPr>
              <a:t>by dehydration reactions,</a:t>
            </a:r>
          </a:p>
          <a:p>
            <a:pPr marL="927100" lvl="2" indent="-342900" eaLnBrk="1" hangingPunct="1"/>
            <a:r>
              <a:rPr lang="en-US" altLang="zh-CN" dirty="0">
                <a:latin typeface="Comic Sans MS"/>
                <a:ea typeface="宋体" charset="0"/>
                <a:cs typeface="Comic Sans MS"/>
              </a:rPr>
              <a:t>forming </a:t>
            </a:r>
            <a:r>
              <a:rPr lang="en-US" altLang="zh-CN" b="1" dirty="0">
                <a:latin typeface="Comic Sans MS"/>
                <a:ea typeface="宋体" charset="0"/>
                <a:cs typeface="Comic Sans MS"/>
              </a:rPr>
              <a:t>peptide bonds,</a:t>
            </a:r>
            <a:r>
              <a:rPr lang="en-US" altLang="zh-CN" dirty="0">
                <a:latin typeface="Comic Sans MS"/>
                <a:ea typeface="宋体" charset="0"/>
                <a:cs typeface="Comic Sans MS"/>
              </a:rPr>
              <a:t> and</a:t>
            </a:r>
          </a:p>
          <a:p>
            <a:pPr marL="927100" lvl="2" indent="-342900" eaLnBrk="1" hangingPunct="1"/>
            <a:r>
              <a:rPr lang="en-US" altLang="zh-CN" dirty="0">
                <a:latin typeface="Comic Sans MS"/>
                <a:ea typeface="宋体" charset="0"/>
                <a:cs typeface="Comic Sans MS"/>
              </a:rPr>
              <a:t>creating long chains of amino acids called </a:t>
            </a:r>
            <a:r>
              <a:rPr lang="en-US" altLang="zh-CN" b="1" dirty="0">
                <a:latin typeface="Comic Sans MS"/>
                <a:ea typeface="宋体" charset="0"/>
                <a:cs typeface="Comic Sans MS"/>
              </a:rPr>
              <a:t>polypeptides</a:t>
            </a:r>
            <a:r>
              <a:rPr lang="en-US" altLang="zh-CN" dirty="0">
                <a:latin typeface="Comic Sans MS"/>
                <a:ea typeface="宋体" charset="0"/>
                <a:cs typeface="Comic Sans MS"/>
              </a:rPr>
              <a:t>.</a:t>
            </a:r>
          </a:p>
        </p:txBody>
      </p:sp>
      <p:sp>
        <p:nvSpPr>
          <p:cNvPr id="74756" name="Line 6"/>
          <p:cNvSpPr>
            <a:spLocks noChangeShapeType="1"/>
          </p:cNvSpPr>
          <p:nvPr/>
        </p:nvSpPr>
        <p:spPr bwMode="auto">
          <a:xfrm>
            <a:off x="304800" y="979488"/>
            <a:ext cx="8534400" cy="0"/>
          </a:xfrm>
          <a:prstGeom prst="line">
            <a:avLst/>
          </a:prstGeom>
          <a:noFill/>
          <a:ln w="50800">
            <a:solidFill>
              <a:srgbClr val="58662E"/>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57" name="Line 14"/>
          <p:cNvSpPr>
            <a:spLocks noChangeShapeType="1"/>
          </p:cNvSpPr>
          <p:nvPr/>
        </p:nvSpPr>
        <p:spPr bwMode="auto">
          <a:xfrm>
            <a:off x="304800" y="6553200"/>
            <a:ext cx="8534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457902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03_17JoiningAminoAcids_2-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488" y="136525"/>
            <a:ext cx="5913437"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 Box 3"/>
          <p:cNvSpPr txBox="1">
            <a:spLocks noChangeArrowheads="1"/>
          </p:cNvSpPr>
          <p:nvPr/>
        </p:nvSpPr>
        <p:spPr bwMode="auto">
          <a:xfrm>
            <a:off x="5478463" y="3254375"/>
            <a:ext cx="2046287"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600" b="1">
                <a:latin typeface="Arial" charset="0"/>
                <a:cs typeface="ＭＳ Ｐゴシック" charset="0"/>
              </a:rPr>
              <a:t>Dehydration reaction</a:t>
            </a:r>
          </a:p>
        </p:txBody>
      </p:sp>
      <p:sp>
        <p:nvSpPr>
          <p:cNvPr id="76805" name="Text Box 3"/>
          <p:cNvSpPr txBox="1">
            <a:spLocks noChangeArrowheads="1"/>
          </p:cNvSpPr>
          <p:nvPr/>
        </p:nvSpPr>
        <p:spPr bwMode="auto">
          <a:xfrm>
            <a:off x="2882900" y="161925"/>
            <a:ext cx="942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600" b="1">
                <a:latin typeface="Arial" charset="0"/>
                <a:cs typeface="ＭＳ Ｐゴシック" charset="0"/>
              </a:rPr>
              <a:t>Carboxyl</a:t>
            </a:r>
          </a:p>
        </p:txBody>
      </p:sp>
      <p:sp>
        <p:nvSpPr>
          <p:cNvPr id="76806" name="Text Box 3"/>
          <p:cNvSpPr txBox="1">
            <a:spLocks noChangeArrowheads="1"/>
          </p:cNvSpPr>
          <p:nvPr/>
        </p:nvSpPr>
        <p:spPr bwMode="auto">
          <a:xfrm>
            <a:off x="4776788" y="161925"/>
            <a:ext cx="6365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600" b="1">
                <a:latin typeface="Arial" charset="0"/>
                <a:cs typeface="ＭＳ Ｐゴシック" charset="0"/>
              </a:rPr>
              <a:t>Amino</a:t>
            </a:r>
          </a:p>
        </p:txBody>
      </p:sp>
      <p:sp>
        <p:nvSpPr>
          <p:cNvPr id="76807" name="Line 7"/>
          <p:cNvSpPr>
            <a:spLocks noChangeShapeType="1"/>
          </p:cNvSpPr>
          <p:nvPr/>
        </p:nvSpPr>
        <p:spPr bwMode="auto">
          <a:xfrm flipV="1">
            <a:off x="4037013" y="4637088"/>
            <a:ext cx="3175" cy="15684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808" name="Text Box 3"/>
          <p:cNvSpPr txBox="1">
            <a:spLocks noChangeArrowheads="1"/>
          </p:cNvSpPr>
          <p:nvPr/>
        </p:nvSpPr>
        <p:spPr bwMode="auto">
          <a:xfrm>
            <a:off x="3419475" y="6249988"/>
            <a:ext cx="134461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457200" indent="-457200">
              <a:defRPr sz="2800">
                <a:solidFill>
                  <a:schemeClr val="tx1"/>
                </a:solidFill>
                <a:latin typeface="Tahoma" charset="0"/>
                <a:ea typeface="ＭＳ Ｐゴシック" charset="0"/>
                <a:cs typeface="Arial" charset="0"/>
              </a:defRPr>
            </a:lvl1pPr>
            <a:lvl2pPr marL="914400" indent="-457200">
              <a:defRPr sz="2800">
                <a:solidFill>
                  <a:schemeClr val="tx1"/>
                </a:solidFill>
                <a:latin typeface="Arial" charset="0"/>
                <a:ea typeface="Arial" charset="0"/>
                <a:cs typeface="Arial" charset="0"/>
              </a:defRPr>
            </a:lvl2pPr>
            <a:lvl3pPr marL="1371600" indent="-457200">
              <a:defRPr sz="2600">
                <a:solidFill>
                  <a:schemeClr val="tx1"/>
                </a:solidFill>
                <a:latin typeface="Arial" charset="0"/>
                <a:ea typeface="Arial" charset="0"/>
                <a:cs typeface="Arial" charset="0"/>
              </a:defRPr>
            </a:lvl3pPr>
            <a:lvl4pPr marL="1828800" indent="-457200">
              <a:defRPr sz="2400">
                <a:solidFill>
                  <a:schemeClr val="tx1"/>
                </a:solidFill>
                <a:latin typeface="Arial" charset="0"/>
                <a:ea typeface="Arial" charset="0"/>
                <a:cs typeface="Arial" charset="0"/>
              </a:defRPr>
            </a:lvl4pPr>
            <a:lvl5pPr marL="2286000" indent="-457200">
              <a:defRPr sz="2200">
                <a:solidFill>
                  <a:schemeClr val="tx1"/>
                </a:solidFill>
                <a:latin typeface="Arial" charset="0"/>
                <a:ea typeface="Arial" charset="0"/>
                <a:cs typeface="Arial" charset="0"/>
              </a:defRPr>
            </a:lvl5pPr>
            <a:lvl6pPr marL="2743200" indent="-457200" eaLnBrk="0" hangingPunct="0">
              <a:buClr>
                <a:srgbClr val="4B7278"/>
              </a:buClr>
              <a:defRPr sz="2200">
                <a:solidFill>
                  <a:schemeClr val="tx1"/>
                </a:solidFill>
                <a:latin typeface="Arial" charset="0"/>
                <a:ea typeface="Arial" charset="0"/>
                <a:cs typeface="Arial" charset="0"/>
              </a:defRPr>
            </a:lvl6pPr>
            <a:lvl7pPr marL="3200400" indent="-457200" eaLnBrk="0" hangingPunct="0">
              <a:buClr>
                <a:srgbClr val="4B7278"/>
              </a:buClr>
              <a:defRPr sz="2200">
                <a:solidFill>
                  <a:schemeClr val="tx1"/>
                </a:solidFill>
                <a:latin typeface="Arial" charset="0"/>
                <a:ea typeface="Arial" charset="0"/>
                <a:cs typeface="Arial" charset="0"/>
              </a:defRPr>
            </a:lvl7pPr>
            <a:lvl8pPr marL="3657600" indent="-457200" eaLnBrk="0" hangingPunct="0">
              <a:buClr>
                <a:srgbClr val="4B7278"/>
              </a:buClr>
              <a:defRPr sz="2200">
                <a:solidFill>
                  <a:schemeClr val="tx1"/>
                </a:solidFill>
                <a:latin typeface="Arial" charset="0"/>
                <a:ea typeface="Arial" charset="0"/>
                <a:cs typeface="Arial" charset="0"/>
              </a:defRPr>
            </a:lvl8pPr>
            <a:lvl9pPr marL="4114800" indent="-457200" eaLnBrk="0" hangingPunct="0">
              <a:buClr>
                <a:srgbClr val="4B7278"/>
              </a:buClr>
              <a:defRPr sz="2200">
                <a:solidFill>
                  <a:schemeClr val="tx1"/>
                </a:solidFill>
                <a:latin typeface="Arial" charset="0"/>
                <a:ea typeface="Arial" charset="0"/>
                <a:cs typeface="Arial" charset="0"/>
              </a:defRPr>
            </a:lvl9pPr>
          </a:lstStyle>
          <a:p>
            <a:pPr eaLnBrk="0" hangingPunct="0">
              <a:lnSpc>
                <a:spcPct val="90000"/>
              </a:lnSpc>
              <a:buFont typeface="Arial" charset="0"/>
              <a:buNone/>
            </a:pPr>
            <a:r>
              <a:rPr lang="en-US" altLang="zh-CN" sz="1600" b="1">
                <a:solidFill>
                  <a:schemeClr val="bg1"/>
                </a:solidFill>
                <a:latin typeface="Arial" charset="0"/>
                <a:cs typeface="ＭＳ Ｐゴシック" charset="0"/>
              </a:rPr>
              <a:t>Peptide bond</a:t>
            </a:r>
          </a:p>
        </p:txBody>
      </p:sp>
      <p:sp>
        <p:nvSpPr>
          <p:cNvPr id="76809" name="Text Box 3"/>
          <p:cNvSpPr txBox="1">
            <a:spLocks noChangeArrowheads="1"/>
          </p:cNvSpPr>
          <p:nvPr/>
        </p:nvSpPr>
        <p:spPr bwMode="auto">
          <a:xfrm>
            <a:off x="4924425" y="3263900"/>
            <a:ext cx="433388"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80000"/>
              </a:lnSpc>
              <a:spcBef>
                <a:spcPct val="25000"/>
              </a:spcBef>
              <a:spcAft>
                <a:spcPct val="25000"/>
              </a:spcAft>
              <a:buSzPct val="125000"/>
              <a:buFont typeface="Times" charset="0"/>
              <a:buNone/>
            </a:pPr>
            <a:r>
              <a:rPr lang="en-US" altLang="zh-CN" sz="1700" b="1">
                <a:solidFill>
                  <a:schemeClr val="bg1"/>
                </a:solidFill>
                <a:latin typeface="Arial" charset="0"/>
                <a:cs typeface="ＭＳ Ｐゴシック" charset="0"/>
              </a:rPr>
              <a:t>H</a:t>
            </a:r>
            <a:r>
              <a:rPr lang="en-US" altLang="zh-CN" sz="1700" b="1" baseline="-25000">
                <a:solidFill>
                  <a:schemeClr val="bg1"/>
                </a:solidFill>
                <a:latin typeface="Arial" charset="0"/>
                <a:cs typeface="ＭＳ Ｐゴシック" charset="0"/>
              </a:rPr>
              <a:t>2</a:t>
            </a:r>
            <a:r>
              <a:rPr lang="en-US" altLang="zh-CN" sz="1700" b="1">
                <a:solidFill>
                  <a:schemeClr val="bg1"/>
                </a:solidFill>
                <a:latin typeface="Arial" charset="0"/>
                <a:cs typeface="ＭＳ Ｐゴシック" charset="0"/>
              </a:rPr>
              <a:t>O</a:t>
            </a:r>
          </a:p>
        </p:txBody>
      </p:sp>
      <p:sp>
        <p:nvSpPr>
          <p:cNvPr id="76810" name="Text Box 3"/>
          <p:cNvSpPr txBox="1">
            <a:spLocks noChangeArrowheads="1"/>
          </p:cNvSpPr>
          <p:nvPr/>
        </p:nvSpPr>
        <p:spPr bwMode="auto">
          <a:xfrm>
            <a:off x="3295650" y="1308100"/>
            <a:ext cx="40163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80000"/>
              </a:lnSpc>
              <a:spcBef>
                <a:spcPct val="25000"/>
              </a:spcBef>
              <a:spcAft>
                <a:spcPct val="25000"/>
              </a:spcAft>
              <a:buSzPct val="125000"/>
              <a:buFont typeface="Times" charset="0"/>
              <a:buNone/>
            </a:pPr>
            <a:r>
              <a:rPr lang="en-US" altLang="zh-CN" sz="1700" b="1">
                <a:solidFill>
                  <a:schemeClr val="bg1"/>
                </a:solidFill>
                <a:latin typeface="Arial" charset="0"/>
                <a:cs typeface="ＭＳ Ｐゴシック" charset="0"/>
              </a:rPr>
              <a:t>OH</a:t>
            </a:r>
          </a:p>
        </p:txBody>
      </p:sp>
      <p:sp>
        <p:nvSpPr>
          <p:cNvPr id="76811" name="Text Box 3"/>
          <p:cNvSpPr txBox="1">
            <a:spLocks noChangeArrowheads="1"/>
          </p:cNvSpPr>
          <p:nvPr/>
        </p:nvSpPr>
        <p:spPr bwMode="auto">
          <a:xfrm>
            <a:off x="4951413" y="1281113"/>
            <a:ext cx="17145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80000"/>
              </a:lnSpc>
            </a:pPr>
            <a:r>
              <a:rPr lang="en-US" altLang="zh-CN" sz="1700" b="1">
                <a:solidFill>
                  <a:schemeClr val="bg1"/>
                </a:solidFill>
                <a:latin typeface="Arial" charset="0"/>
                <a:ea typeface="宋体" charset="0"/>
                <a:cs typeface="宋体" charset="0"/>
              </a:rPr>
              <a:t>H</a:t>
            </a:r>
          </a:p>
        </p:txBody>
      </p:sp>
    </p:spTree>
    <p:extLst>
      <p:ext uri="{BB962C8B-B14F-4D97-AF65-F5344CB8AC3E}">
        <p14:creationId xmlns:p14="http://schemas.microsoft.com/office/powerpoint/2010/main" val="227284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03_20ProteinStructure_4-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627063"/>
            <a:ext cx="8548687"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ext Box 4"/>
          <p:cNvSpPr txBox="1">
            <a:spLocks noChangeArrowheads="1"/>
          </p:cNvSpPr>
          <p:nvPr/>
        </p:nvSpPr>
        <p:spPr bwMode="auto">
          <a:xfrm>
            <a:off x="471488" y="2744788"/>
            <a:ext cx="1063625"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pPr>
            <a:r>
              <a:rPr lang="en-US" altLang="zh-CN" sz="1600" b="1">
                <a:latin typeface="Arial" charset="0"/>
                <a:ea typeface="宋体" charset="0"/>
                <a:cs typeface="宋体" charset="0"/>
                <a:sym typeface="Symbol" charset="0"/>
              </a:rPr>
              <a:t>(a) Primary</a:t>
            </a:r>
          </a:p>
          <a:p>
            <a:pPr eaLnBrk="0" hangingPunct="0">
              <a:lnSpc>
                <a:spcPct val="95000"/>
              </a:lnSpc>
            </a:pPr>
            <a:r>
              <a:rPr lang="en-US" altLang="zh-CN" sz="1600" b="1">
                <a:latin typeface="Arial" charset="0"/>
                <a:ea typeface="宋体" charset="0"/>
                <a:cs typeface="宋体" charset="0"/>
                <a:sym typeface="Symbol" charset="0"/>
              </a:rPr>
              <a:t>structure</a:t>
            </a:r>
            <a:endParaRPr lang="en-US" altLang="zh-CN" sz="1600" b="1">
              <a:latin typeface="Arial" charset="0"/>
              <a:ea typeface="宋体" charset="0"/>
              <a:cs typeface="宋体" charset="0"/>
            </a:endParaRPr>
          </a:p>
        </p:txBody>
      </p:sp>
      <p:sp>
        <p:nvSpPr>
          <p:cNvPr id="86021" name="Text Box 5"/>
          <p:cNvSpPr txBox="1">
            <a:spLocks noChangeArrowheads="1"/>
          </p:cNvSpPr>
          <p:nvPr/>
        </p:nvSpPr>
        <p:spPr bwMode="auto">
          <a:xfrm>
            <a:off x="2617788" y="1501775"/>
            <a:ext cx="23209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pPr>
            <a:r>
              <a:rPr lang="en-US" altLang="zh-CN" sz="1600" b="1">
                <a:latin typeface="Arial" charset="0"/>
                <a:ea typeface="宋体" charset="0"/>
                <a:cs typeface="宋体" charset="0"/>
                <a:sym typeface="Symbol" charset="0"/>
              </a:rPr>
              <a:t>(b) Secondary structure</a:t>
            </a:r>
            <a:endParaRPr lang="en-US" altLang="zh-CN" sz="1600" b="1">
              <a:latin typeface="Arial" charset="0"/>
              <a:ea typeface="宋体" charset="0"/>
              <a:cs typeface="宋体" charset="0"/>
            </a:endParaRPr>
          </a:p>
        </p:txBody>
      </p:sp>
      <p:sp>
        <p:nvSpPr>
          <p:cNvPr id="86022" name="Text Box 6"/>
          <p:cNvSpPr txBox="1">
            <a:spLocks noChangeArrowheads="1"/>
          </p:cNvSpPr>
          <p:nvPr/>
        </p:nvSpPr>
        <p:spPr bwMode="auto">
          <a:xfrm>
            <a:off x="1819275" y="1049338"/>
            <a:ext cx="650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pPr>
            <a:r>
              <a:rPr lang="en-US" altLang="zh-CN" sz="1400" b="1">
                <a:latin typeface="Arial" charset="0"/>
                <a:ea typeface="宋体" charset="0"/>
                <a:cs typeface="宋体" charset="0"/>
                <a:sym typeface="Symbol" charset="0"/>
              </a:rPr>
              <a:t>Amino</a:t>
            </a:r>
          </a:p>
          <a:p>
            <a:pPr eaLnBrk="0" hangingPunct="0">
              <a:lnSpc>
                <a:spcPct val="95000"/>
              </a:lnSpc>
            </a:pPr>
            <a:r>
              <a:rPr lang="en-US" altLang="zh-CN" sz="1400" b="1">
                <a:latin typeface="Arial" charset="0"/>
                <a:ea typeface="宋体" charset="0"/>
                <a:cs typeface="宋体" charset="0"/>
                <a:sym typeface="Symbol" charset="0"/>
              </a:rPr>
              <a:t> acids</a:t>
            </a:r>
            <a:endParaRPr lang="en-US" altLang="zh-CN" sz="1400" b="1">
              <a:latin typeface="Arial" charset="0"/>
              <a:ea typeface="宋体" charset="0"/>
              <a:cs typeface="宋体" charset="0"/>
            </a:endParaRPr>
          </a:p>
        </p:txBody>
      </p:sp>
      <p:sp>
        <p:nvSpPr>
          <p:cNvPr id="86023" name="Text Box 7"/>
          <p:cNvSpPr txBox="1">
            <a:spLocks noChangeArrowheads="1"/>
          </p:cNvSpPr>
          <p:nvPr/>
        </p:nvSpPr>
        <p:spPr bwMode="auto">
          <a:xfrm>
            <a:off x="3165475" y="3273425"/>
            <a:ext cx="1208088" cy="1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pPr>
            <a:r>
              <a:rPr lang="en-US" altLang="zh-CN" sz="1400" b="1">
                <a:latin typeface="Arial" charset="0"/>
                <a:ea typeface="宋体" charset="0"/>
                <a:cs typeface="宋体" charset="0"/>
                <a:sym typeface="Symbol" charset="0"/>
              </a:rPr>
              <a:t>Pleated sheet</a:t>
            </a:r>
            <a:endParaRPr lang="en-US" altLang="zh-CN" sz="1400" b="1">
              <a:latin typeface="Arial" charset="0"/>
              <a:ea typeface="宋体" charset="0"/>
              <a:cs typeface="宋体" charset="0"/>
            </a:endParaRPr>
          </a:p>
        </p:txBody>
      </p:sp>
      <p:sp>
        <p:nvSpPr>
          <p:cNvPr id="86024" name="Text Box 8"/>
          <p:cNvSpPr txBox="1">
            <a:spLocks noChangeArrowheads="1"/>
          </p:cNvSpPr>
          <p:nvPr/>
        </p:nvSpPr>
        <p:spPr bwMode="auto">
          <a:xfrm>
            <a:off x="3205163" y="5845175"/>
            <a:ext cx="1012825"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pPr>
            <a:r>
              <a:rPr lang="en-US" altLang="zh-CN" sz="1400" b="1">
                <a:latin typeface="Arial" charset="0"/>
                <a:ea typeface="宋体" charset="0"/>
                <a:cs typeface="宋体" charset="0"/>
                <a:sym typeface="Symbol" charset="0"/>
              </a:rPr>
              <a:t>Alpha helix</a:t>
            </a:r>
            <a:endParaRPr lang="en-US" altLang="zh-CN" sz="1400" b="1">
              <a:latin typeface="Arial" charset="0"/>
              <a:ea typeface="宋体" charset="0"/>
              <a:cs typeface="宋体" charset="0"/>
            </a:endParaRPr>
          </a:p>
        </p:txBody>
      </p:sp>
      <p:sp>
        <p:nvSpPr>
          <p:cNvPr id="86025" name="Line 9"/>
          <p:cNvSpPr>
            <a:spLocks noChangeShapeType="1"/>
          </p:cNvSpPr>
          <p:nvPr/>
        </p:nvSpPr>
        <p:spPr bwMode="auto">
          <a:xfrm flipH="1">
            <a:off x="1887538" y="1514475"/>
            <a:ext cx="212725" cy="711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26" name="Line 10"/>
          <p:cNvSpPr>
            <a:spLocks noChangeShapeType="1"/>
          </p:cNvSpPr>
          <p:nvPr/>
        </p:nvSpPr>
        <p:spPr bwMode="auto">
          <a:xfrm>
            <a:off x="2097088" y="1501775"/>
            <a:ext cx="252412" cy="3222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27" name="Text Box 11"/>
          <p:cNvSpPr txBox="1">
            <a:spLocks noChangeArrowheads="1"/>
          </p:cNvSpPr>
          <p:nvPr/>
        </p:nvSpPr>
        <p:spPr bwMode="auto">
          <a:xfrm>
            <a:off x="5903913" y="2019300"/>
            <a:ext cx="1074737"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pPr>
            <a:r>
              <a:rPr lang="en-US" altLang="zh-CN" sz="1600" b="1">
                <a:latin typeface="Arial" charset="0"/>
                <a:ea typeface="宋体" charset="0"/>
                <a:cs typeface="宋体" charset="0"/>
                <a:sym typeface="Symbol" charset="0"/>
              </a:rPr>
              <a:t>(c) Tertiary</a:t>
            </a:r>
          </a:p>
          <a:p>
            <a:pPr eaLnBrk="0" hangingPunct="0">
              <a:lnSpc>
                <a:spcPct val="95000"/>
              </a:lnSpc>
            </a:pPr>
            <a:r>
              <a:rPr lang="en-US" altLang="zh-CN" sz="1600" b="1">
                <a:latin typeface="Arial" charset="0"/>
                <a:ea typeface="宋体" charset="0"/>
                <a:cs typeface="宋体" charset="0"/>
                <a:sym typeface="Symbol" charset="0"/>
              </a:rPr>
              <a:t>structure</a:t>
            </a:r>
            <a:endParaRPr lang="en-US" altLang="zh-CN" sz="1600" b="1">
              <a:latin typeface="Arial" charset="0"/>
              <a:ea typeface="宋体" charset="0"/>
              <a:cs typeface="宋体" charset="0"/>
            </a:endParaRPr>
          </a:p>
        </p:txBody>
      </p:sp>
      <p:sp>
        <p:nvSpPr>
          <p:cNvPr id="86028" name="Text Box 12"/>
          <p:cNvSpPr txBox="1">
            <a:spLocks noChangeArrowheads="1"/>
          </p:cNvSpPr>
          <p:nvPr/>
        </p:nvSpPr>
        <p:spPr bwMode="auto">
          <a:xfrm>
            <a:off x="5348288" y="5076825"/>
            <a:ext cx="10556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pPr>
            <a:r>
              <a:rPr lang="en-US" altLang="zh-CN" sz="1400" b="1">
                <a:latin typeface="Arial" charset="0"/>
                <a:ea typeface="宋体" charset="0"/>
                <a:cs typeface="宋体" charset="0"/>
                <a:sym typeface="Symbol" charset="0"/>
              </a:rPr>
              <a:t>Polypeptide</a:t>
            </a:r>
            <a:endParaRPr lang="en-US" altLang="zh-CN" sz="1400" b="1">
              <a:latin typeface="Arial" charset="0"/>
              <a:ea typeface="宋体" charset="0"/>
              <a:cs typeface="宋体" charset="0"/>
            </a:endParaRPr>
          </a:p>
        </p:txBody>
      </p:sp>
      <p:sp>
        <p:nvSpPr>
          <p:cNvPr id="86029" name="Text Box 13"/>
          <p:cNvSpPr txBox="1">
            <a:spLocks noChangeArrowheads="1"/>
          </p:cNvSpPr>
          <p:nvPr/>
        </p:nvSpPr>
        <p:spPr bwMode="auto">
          <a:xfrm>
            <a:off x="7408863" y="2024063"/>
            <a:ext cx="149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pPr>
            <a:r>
              <a:rPr lang="en-US" altLang="zh-CN" sz="1600" b="1">
                <a:latin typeface="Arial" charset="0"/>
                <a:ea typeface="宋体" charset="0"/>
                <a:cs typeface="宋体" charset="0"/>
                <a:sym typeface="Symbol" charset="0"/>
              </a:rPr>
              <a:t>(d) Quaternary</a:t>
            </a:r>
          </a:p>
          <a:p>
            <a:pPr eaLnBrk="0" hangingPunct="0">
              <a:lnSpc>
                <a:spcPct val="95000"/>
              </a:lnSpc>
            </a:pPr>
            <a:r>
              <a:rPr lang="en-US" altLang="zh-CN" sz="1600" b="1">
                <a:latin typeface="Arial" charset="0"/>
                <a:ea typeface="宋体" charset="0"/>
                <a:cs typeface="宋体" charset="0"/>
                <a:sym typeface="Symbol" charset="0"/>
              </a:rPr>
              <a:t>structure</a:t>
            </a:r>
            <a:endParaRPr lang="en-US" altLang="zh-CN" sz="1600" b="1">
              <a:latin typeface="Arial" charset="0"/>
              <a:ea typeface="宋体" charset="0"/>
              <a:cs typeface="宋体" charset="0"/>
            </a:endParaRPr>
          </a:p>
        </p:txBody>
      </p:sp>
      <p:sp>
        <p:nvSpPr>
          <p:cNvPr id="86030" name="Text Box 14"/>
          <p:cNvSpPr txBox="1">
            <a:spLocks noChangeArrowheads="1"/>
          </p:cNvSpPr>
          <p:nvPr/>
        </p:nvSpPr>
        <p:spPr bwMode="auto">
          <a:xfrm>
            <a:off x="7418388" y="4130675"/>
            <a:ext cx="1400175"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eaLnBrk="0" hangingPunct="0">
              <a:lnSpc>
                <a:spcPct val="95000"/>
              </a:lnSpc>
            </a:pPr>
            <a:r>
              <a:rPr lang="en-US" altLang="zh-CN" sz="1400" b="1">
                <a:latin typeface="Arial" charset="0"/>
                <a:ea typeface="宋体" charset="0"/>
                <a:cs typeface="宋体" charset="0"/>
                <a:sym typeface="Symbol" charset="0"/>
              </a:rPr>
              <a:t>A protein with</a:t>
            </a:r>
          </a:p>
          <a:p>
            <a:pPr eaLnBrk="0" hangingPunct="0">
              <a:lnSpc>
                <a:spcPct val="95000"/>
              </a:lnSpc>
            </a:pPr>
            <a:r>
              <a:rPr lang="en-US" altLang="zh-CN" sz="1400" b="1">
                <a:latin typeface="Arial" charset="0"/>
                <a:ea typeface="宋体" charset="0"/>
                <a:cs typeface="宋体" charset="0"/>
                <a:sym typeface="Symbol" charset="0"/>
              </a:rPr>
              <a:t>four polypeptide</a:t>
            </a:r>
          </a:p>
          <a:p>
            <a:pPr eaLnBrk="0" hangingPunct="0">
              <a:lnSpc>
                <a:spcPct val="95000"/>
              </a:lnSpc>
            </a:pPr>
            <a:r>
              <a:rPr lang="en-US" altLang="zh-CN" sz="1400" b="1">
                <a:latin typeface="Arial" charset="0"/>
                <a:ea typeface="宋体" charset="0"/>
                <a:cs typeface="宋体" charset="0"/>
                <a:sym typeface="Symbol" charset="0"/>
              </a:rPr>
              <a:t>subunits</a:t>
            </a:r>
            <a:endParaRPr lang="en-US" altLang="zh-CN" sz="1400" b="1">
              <a:latin typeface="Arial" charset="0"/>
              <a:ea typeface="宋体" charset="0"/>
              <a:cs typeface="宋体" charset="0"/>
            </a:endParaRPr>
          </a:p>
        </p:txBody>
      </p:sp>
      <p:sp>
        <p:nvSpPr>
          <p:cNvPr id="86031" name="Line 15"/>
          <p:cNvSpPr>
            <a:spLocks noChangeShapeType="1"/>
          </p:cNvSpPr>
          <p:nvPr/>
        </p:nvSpPr>
        <p:spPr bwMode="auto">
          <a:xfrm>
            <a:off x="2976563" y="4816475"/>
            <a:ext cx="33337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032" name="Text Box 16"/>
          <p:cNvSpPr txBox="1">
            <a:spLocks noChangeArrowheads="1"/>
          </p:cNvSpPr>
          <p:nvPr/>
        </p:nvSpPr>
        <p:spPr bwMode="auto">
          <a:xfrm>
            <a:off x="2130425" y="4721225"/>
            <a:ext cx="8255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lvl1pPr>
              <a:defRPr sz="2800">
                <a:solidFill>
                  <a:schemeClr val="tx1"/>
                </a:solidFill>
                <a:latin typeface="Tahoma" charset="0"/>
                <a:ea typeface="ＭＳ Ｐゴシック" charset="0"/>
                <a:cs typeface="Arial" charset="0"/>
              </a:defRPr>
            </a:lvl1pPr>
            <a:lvl2pPr marL="742950" indent="-285750">
              <a:defRPr sz="2800">
                <a:solidFill>
                  <a:schemeClr val="tx1"/>
                </a:solidFill>
                <a:latin typeface="Arial" charset="0"/>
                <a:ea typeface="Arial" charset="0"/>
                <a:cs typeface="Arial" charset="0"/>
              </a:defRPr>
            </a:lvl2pPr>
            <a:lvl3pPr marL="1143000" indent="-228600">
              <a:defRPr sz="26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200">
                <a:solidFill>
                  <a:schemeClr val="tx1"/>
                </a:solidFill>
                <a:latin typeface="Arial" charset="0"/>
                <a:ea typeface="Arial" charset="0"/>
                <a:cs typeface="Arial" charset="0"/>
              </a:defRPr>
            </a:lvl5pPr>
            <a:lvl6pPr marL="2514600" indent="-228600" eaLnBrk="0" hangingPunct="0">
              <a:buClr>
                <a:srgbClr val="4B7278"/>
              </a:buClr>
              <a:defRPr sz="2200">
                <a:solidFill>
                  <a:schemeClr val="tx1"/>
                </a:solidFill>
                <a:latin typeface="Arial" charset="0"/>
                <a:ea typeface="Arial" charset="0"/>
                <a:cs typeface="Arial" charset="0"/>
              </a:defRPr>
            </a:lvl6pPr>
            <a:lvl7pPr marL="2971800" indent="-228600" eaLnBrk="0" hangingPunct="0">
              <a:buClr>
                <a:srgbClr val="4B7278"/>
              </a:buClr>
              <a:defRPr sz="2200">
                <a:solidFill>
                  <a:schemeClr val="tx1"/>
                </a:solidFill>
                <a:latin typeface="Arial" charset="0"/>
                <a:ea typeface="Arial" charset="0"/>
                <a:cs typeface="Arial" charset="0"/>
              </a:defRPr>
            </a:lvl7pPr>
            <a:lvl8pPr marL="3429000" indent="-228600" eaLnBrk="0" hangingPunct="0">
              <a:buClr>
                <a:srgbClr val="4B7278"/>
              </a:buClr>
              <a:defRPr sz="2200">
                <a:solidFill>
                  <a:schemeClr val="tx1"/>
                </a:solidFill>
                <a:latin typeface="Arial" charset="0"/>
                <a:ea typeface="Arial" charset="0"/>
                <a:cs typeface="Arial" charset="0"/>
              </a:defRPr>
            </a:lvl8pPr>
            <a:lvl9pPr marL="3886200" indent="-228600" eaLnBrk="0" hangingPunct="0">
              <a:buClr>
                <a:srgbClr val="4B7278"/>
              </a:buClr>
              <a:defRPr sz="2200">
                <a:solidFill>
                  <a:schemeClr val="tx1"/>
                </a:solidFill>
                <a:latin typeface="Arial" charset="0"/>
                <a:ea typeface="Arial" charset="0"/>
                <a:cs typeface="Arial" charset="0"/>
              </a:defRPr>
            </a:lvl9pPr>
          </a:lstStyle>
          <a:p>
            <a:pPr algn="r" eaLnBrk="0" hangingPunct="0">
              <a:lnSpc>
                <a:spcPct val="95000"/>
              </a:lnSpc>
            </a:pPr>
            <a:r>
              <a:rPr lang="en-US" altLang="zh-CN" sz="1400" b="1">
                <a:latin typeface="Arial" charset="0"/>
                <a:ea typeface="宋体" charset="0"/>
                <a:cs typeface="宋体" charset="0"/>
                <a:sym typeface="Symbol" charset="0"/>
              </a:rPr>
              <a:t>Hydrogen</a:t>
            </a:r>
          </a:p>
          <a:p>
            <a:pPr algn="r" eaLnBrk="0" hangingPunct="0">
              <a:lnSpc>
                <a:spcPct val="95000"/>
              </a:lnSpc>
            </a:pPr>
            <a:r>
              <a:rPr lang="en-US" altLang="zh-CN" sz="1400" b="1">
                <a:latin typeface="Arial" charset="0"/>
                <a:ea typeface="宋体" charset="0"/>
                <a:cs typeface="宋体" charset="0"/>
                <a:sym typeface="Symbol" charset="0"/>
              </a:rPr>
              <a:t>bond</a:t>
            </a:r>
            <a:endParaRPr lang="en-US" altLang="zh-CN" sz="1400" b="1">
              <a:latin typeface="Arial" charset="0"/>
              <a:ea typeface="宋体" charset="0"/>
              <a:cs typeface="宋体" charset="0"/>
            </a:endParaRPr>
          </a:p>
        </p:txBody>
      </p:sp>
    </p:spTree>
    <p:extLst>
      <p:ext uri="{BB962C8B-B14F-4D97-AF65-F5344CB8AC3E}">
        <p14:creationId xmlns:p14="http://schemas.microsoft.com/office/powerpoint/2010/main" val="2708979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11011</TotalTime>
  <Words>3430</Words>
  <Application>Microsoft Office PowerPoint</Application>
  <PresentationFormat>全屏显示(4:3)</PresentationFormat>
  <Paragraphs>674</Paragraphs>
  <Slides>62</Slides>
  <Notes>53</Notes>
  <HiddenSlides>0</HiddenSlides>
  <MMClips>0</MMClips>
  <ScaleCrop>false</ScaleCrop>
  <HeadingPairs>
    <vt:vector size="4" baseType="variant">
      <vt:variant>
        <vt:lpstr>主题</vt:lpstr>
      </vt:variant>
      <vt:variant>
        <vt:i4>1</vt:i4>
      </vt:variant>
      <vt:variant>
        <vt:lpstr>幻灯片标题</vt:lpstr>
      </vt:variant>
      <vt:variant>
        <vt:i4>62</vt:i4>
      </vt:variant>
    </vt:vector>
  </HeadingPairs>
  <TitlesOfParts>
    <vt:vector size="63" baseType="lpstr">
      <vt:lpstr>Default Design</vt:lpstr>
      <vt:lpstr>Structure-based Protein Engineering  Hongmin Zhang</vt:lpstr>
      <vt:lpstr>PowerPoint 演示文稿</vt:lpstr>
      <vt:lpstr>Proteins</vt:lpstr>
      <vt:lpstr>PowerPoint 演示文稿</vt:lpstr>
      <vt:lpstr>The Monomers of Proteins: Amino Acids</vt:lpstr>
      <vt:lpstr>PowerPoint 演示文稿</vt:lpstr>
      <vt:lpstr>Proteins as Polymers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Directed Evolution – Random mutagenesis</vt:lpstr>
      <vt:lpstr>Rational Protein Design</vt:lpstr>
      <vt:lpstr>General strategy for directed mutagenesis</vt:lpstr>
      <vt:lpstr>Site-directed mutagenesis methods – PCR based</vt:lpstr>
      <vt:lpstr>Site-directed mutagenesis methods – PCR based</vt:lpstr>
      <vt:lpstr>Site-directed mutagenesis methods – PCR based</vt:lpstr>
      <vt:lpstr>Site-directed mutagenesis methods – PCR based</vt:lpstr>
      <vt:lpstr>Site-directed mutagenesis methods – PCR based</vt:lpstr>
      <vt:lpstr>De novo design</vt:lpstr>
      <vt:lpstr>De novo design</vt:lpstr>
      <vt:lpstr>De novo design</vt:lpstr>
      <vt:lpstr>De novo design</vt:lpstr>
      <vt:lpstr>De novo design</vt:lpstr>
      <vt:lpstr>Flowchart of De novo design</vt:lpstr>
      <vt:lpstr>De novo design of enzymes</vt:lpstr>
      <vt:lpstr>De novo design</vt:lpstr>
      <vt:lpstr>Applications of protein design</vt:lpstr>
      <vt:lpstr>Applications of protein design</vt:lpstr>
      <vt:lpstr>Stability improvement</vt:lpstr>
      <vt:lpstr>Stability improvement</vt:lpstr>
      <vt:lpstr>Stability improvement-1</vt:lpstr>
      <vt:lpstr>Stability improvement-2</vt:lpstr>
      <vt:lpstr>Stability improvement-2</vt:lpstr>
      <vt:lpstr>Stability improvement-2</vt:lpstr>
      <vt:lpstr>Stability improvement-2</vt:lpstr>
      <vt:lpstr>Designing and engineering environmental sensitivity</vt:lpstr>
      <vt:lpstr>Designing and engineering environmental sensitivity</vt:lpstr>
      <vt:lpstr>Designing and engineering environmental sensitivity</vt:lpstr>
      <vt:lpstr>Designing and engineering enzyme activity-1 </vt:lpstr>
      <vt:lpstr>Designing and engineering enzyme activity-1 </vt:lpstr>
      <vt:lpstr>Designing and engineering enzyme activity-2 </vt:lpstr>
      <vt:lpstr>Designing and engineering enzyme activity-2 </vt:lpstr>
      <vt:lpstr>Designing and engineering enzyme activity-2 </vt:lpstr>
      <vt:lpstr>Designing and engineering enzyme activity-3 </vt:lpstr>
      <vt:lpstr>Designing and engineering enzyme activity-3 </vt:lpstr>
      <vt:lpstr>Designing and engineering enzyme activity-3 </vt:lpstr>
      <vt:lpstr>Designing and engineering enzyme activity-3 </vt:lpstr>
      <vt:lpstr>Designing and engineering ligand binding affinity and  selectivity </vt:lpstr>
      <vt:lpstr>Designing and engineering ligand binding affinity and  selectivity </vt:lpstr>
      <vt:lpstr>Designing and engineering ligand binding affinity and  selectivity </vt:lpstr>
      <vt:lpstr>Designing and engineering ligand binding affinity and  selectivity </vt:lpstr>
      <vt:lpstr>Designing and engineering enzyme stability and selectivity </vt:lpstr>
      <vt:lpstr>Designing and engineering enzyme stability and selectivity </vt:lpstr>
      <vt:lpstr>Designing and engineering enzyme stability and selectivity </vt:lpstr>
      <vt:lpstr>Designing and engineering enzyme stability and selectivity </vt:lpstr>
    </vt:vector>
  </TitlesOfParts>
  <Company>AAU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Directed Mutagenesis  and  Protein Engineering</dc:title>
  <dc:creator>ep</dc:creator>
  <cp:lastModifiedBy>Hongmin Zhang</cp:lastModifiedBy>
  <cp:revision>130</cp:revision>
  <dcterms:created xsi:type="dcterms:W3CDTF">2006-10-17T08:15:57Z</dcterms:created>
  <dcterms:modified xsi:type="dcterms:W3CDTF">2014-05-20T01:55:48Z</dcterms:modified>
</cp:coreProperties>
</file>